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9" r:id="rId4"/>
    <p:sldId id="276" r:id="rId5"/>
    <p:sldId id="277" r:id="rId6"/>
    <p:sldId id="264" r:id="rId7"/>
    <p:sldId id="265" r:id="rId8"/>
    <p:sldId id="267" r:id="rId9"/>
    <p:sldId id="268" r:id="rId10"/>
    <p:sldId id="280" r:id="rId11"/>
    <p:sldId id="281" r:id="rId12"/>
    <p:sldId id="282" r:id="rId13"/>
    <p:sldId id="283" r:id="rId14"/>
    <p:sldId id="272" r:id="rId15"/>
    <p:sldId id="273" r:id="rId16"/>
    <p:sldId id="275" r:id="rId17"/>
    <p:sldId id="284" r:id="rId18"/>
    <p:sldId id="270" r:id="rId19"/>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umatytoji sekcija" id="{4E91058D-9A09-4444-87DE-4D4B28C07CE4}">
          <p14:sldIdLst>
            <p14:sldId id="256"/>
            <p14:sldId id="257"/>
            <p14:sldId id="279"/>
            <p14:sldId id="276"/>
            <p14:sldId id="277"/>
            <p14:sldId id="264"/>
            <p14:sldId id="265"/>
            <p14:sldId id="267"/>
            <p14:sldId id="268"/>
            <p14:sldId id="280"/>
            <p14:sldId id="281"/>
            <p14:sldId id="282"/>
            <p14:sldId id="283"/>
            <p14:sldId id="272"/>
            <p14:sldId id="273"/>
            <p14:sldId id="275"/>
            <p14:sldId id="284"/>
            <p14:sldId id="270"/>
          </p14:sldIdLst>
        </p14:section>
        <p14:section name="Sekcija be pavadinimo" id="{7B4796F0-EFB4-4263-ACD3-05F6C3F4A3B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59D39C6-4B2F-4AA5-9602-DA4812D4136F}" type="datetimeFigureOut">
              <a:rPr lang="lt-LT" smtClean="0"/>
              <a:t>2014.08.28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a:xfrm>
            <a:off x="7991475" y="6429375"/>
            <a:ext cx="876300" cy="292100"/>
          </a:xfrm>
        </p:spPr>
        <p:txBody>
          <a:bodyPr/>
          <a:lstStyle/>
          <a:p>
            <a:fld id="{1EBEF2E4-B15B-4519-BAEE-4C0A7C49CC3F}" type="slidenum">
              <a:rPr lang="lt-LT" smtClean="0"/>
              <a:t>‹#›</a:t>
            </a:fld>
            <a:endParaRPr lang="lt-LT"/>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lt-LT" smtClean="0"/>
              <a:t>Spustelėję redag. ruoš. pavad. stilių</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Vertical Text Placeholder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fld id="{B59D39C6-4B2F-4AA5-9602-DA4812D4136F}" type="datetimeFigureOut">
              <a:rPr lang="lt-LT" smtClean="0"/>
              <a:t>2014.08.28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EBEF2E4-B15B-4519-BAEE-4C0A7C49CC3F}"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fld id="{B59D39C6-4B2F-4AA5-9602-DA4812D4136F}" type="datetimeFigureOut">
              <a:rPr lang="lt-LT" smtClean="0"/>
              <a:t>2014.08.28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EBEF2E4-B15B-4519-BAEE-4C0A7C49CC3F}"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B59D39C6-4B2F-4AA5-9602-DA4812D4136F}" type="datetimeFigureOut">
              <a:rPr lang="lt-LT" smtClean="0"/>
              <a:t>2014.08.28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EBEF2E4-B15B-4519-BAEE-4C0A7C49CC3F}" type="slidenum">
              <a:rPr lang="lt-LT" smtClean="0"/>
              <a:t>‹#›</a:t>
            </a:fld>
            <a:endParaRPr lang="lt-LT"/>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lt-LT" smtClean="0"/>
              <a:t>Spustelėję redag. ruoš. pavad. stilių</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B59D39C6-4B2F-4AA5-9602-DA4812D4136F}" type="datetimeFigureOut">
              <a:rPr lang="lt-LT" smtClean="0"/>
              <a:t>2014.08.28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EBEF2E4-B15B-4519-BAEE-4C0A7C49CC3F}" type="slidenum">
              <a:rPr lang="lt-LT" smtClean="0"/>
              <a:t>‹#›</a:t>
            </a:fld>
            <a:endParaRPr lang="lt-LT"/>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lt-LT" smtClean="0"/>
              <a:t>Spustelėję redag. ruoš. pavad. stilių</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9D39C6-4B2F-4AA5-9602-DA4812D4136F}" type="datetimeFigureOut">
              <a:rPr lang="lt-LT" smtClean="0"/>
              <a:t>2014.08.28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EBEF2E4-B15B-4519-BAEE-4C0A7C49CC3F}" type="slidenum">
              <a:rPr lang="lt-LT" smtClean="0"/>
              <a:t>‹#›</a:t>
            </a:fld>
            <a:endParaRPr lang="lt-LT"/>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lt-LT" smtClean="0"/>
              <a:t>Spustelėję redag. ruoš. pavad. stilių</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59D39C6-4B2F-4AA5-9602-DA4812D4136F}" type="datetimeFigureOut">
              <a:rPr lang="lt-LT" smtClean="0"/>
              <a:t>2014.08.28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1EBEF2E4-B15B-4519-BAEE-4C0A7C49CC3F}" type="slidenum">
              <a:rPr lang="lt-LT" smtClean="0"/>
              <a:t>‹#›</a:t>
            </a:fld>
            <a:endParaRPr lang="lt-LT"/>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lt-LT" smtClean="0"/>
              <a:t>Spustelėję redag. ruoš. pavad. stilių</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B59D39C6-4B2F-4AA5-9602-DA4812D4136F}" type="datetimeFigureOut">
              <a:rPr lang="lt-LT" smtClean="0"/>
              <a:t>2014.08.28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1EBEF2E4-B15B-4519-BAEE-4C0A7C49CC3F}" type="slidenum">
              <a:rPr lang="lt-LT" smtClean="0"/>
              <a:t>‹#›</a:t>
            </a:fld>
            <a:endParaRPr lang="lt-LT"/>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lt-LT" smtClean="0"/>
              <a:t>Spustelėję redag. ruoš. pavad. stilių</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D39C6-4B2F-4AA5-9602-DA4812D4136F}" type="datetimeFigureOut">
              <a:rPr lang="lt-LT" smtClean="0"/>
              <a:t>2014.08.28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1EBEF2E4-B15B-4519-BAEE-4C0A7C49CC3F}"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B59D39C6-4B2F-4AA5-9602-DA4812D4136F}" type="datetimeFigureOut">
              <a:rPr lang="lt-LT" smtClean="0"/>
              <a:t>2014.08.28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EBEF2E4-B15B-4519-BAEE-4C0A7C49CC3F}" type="slidenum">
              <a:rPr lang="lt-LT" smtClean="0"/>
              <a:t>‹#›</a:t>
            </a:fld>
            <a:endParaRPr lang="lt-LT"/>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lt-LT" smtClean="0"/>
              <a:t>Spustelėję redag. ruoš. pavad. stilių</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lt-LT" smtClean="0"/>
              <a:t>Spustelėję redag. ruoš. teksto stilių</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B59D39C6-4B2F-4AA5-9602-DA4812D4136F}" type="datetimeFigureOut">
              <a:rPr lang="lt-LT" smtClean="0"/>
              <a:t>2014.08.28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EBEF2E4-B15B-4519-BAEE-4C0A7C49CC3F}" type="slidenum">
              <a:rPr lang="lt-LT" smtClean="0"/>
              <a:t>‹#›</a:t>
            </a:fld>
            <a:endParaRPr lang="lt-LT"/>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lt-LT" smtClean="0"/>
              <a:t>Spustelėję redag. ruoš. pavad. stilių</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lt-LT" smtClean="0"/>
              <a:t>Spustelėję redag. ruoš. teksto stilių</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B59D39C6-4B2F-4AA5-9602-DA4812D4136F}" type="datetimeFigureOut">
              <a:rPr lang="lt-LT" smtClean="0"/>
              <a:t>2014.08.28</a:t>
            </a:fld>
            <a:endParaRPr lang="lt-LT"/>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lt-LT"/>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1EBEF2E4-B15B-4519-BAEE-4C0A7C49CC3F}" type="slidenum">
              <a:rPr lang="lt-LT" smtClean="0"/>
              <a:t>‹#›</a:t>
            </a:fld>
            <a:endParaRPr lang="lt-L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3743323" y="4653135"/>
            <a:ext cx="5120640" cy="2088233"/>
          </a:xfrm>
        </p:spPr>
        <p:txBody>
          <a:bodyPr>
            <a:normAutofit lnSpcReduction="10000"/>
          </a:bodyPr>
          <a:lstStyle/>
          <a:p>
            <a:pPr algn="r"/>
            <a:endParaRPr lang="lt-LT" dirty="0" smtClean="0">
              <a:solidFill>
                <a:schemeClr val="tx1"/>
              </a:solidFill>
            </a:endParaRPr>
          </a:p>
          <a:p>
            <a:pPr algn="r"/>
            <a:endParaRPr lang="lt-LT" dirty="0" smtClean="0">
              <a:solidFill>
                <a:schemeClr val="tx1"/>
              </a:solidFill>
            </a:endParaRPr>
          </a:p>
          <a:p>
            <a:pPr algn="r"/>
            <a:r>
              <a:rPr lang="lt-LT" dirty="0" smtClean="0">
                <a:solidFill>
                  <a:schemeClr val="tx1"/>
                </a:solidFill>
                <a:latin typeface="Times New Roman" panose="02020603050405020304" pitchFamily="18" charset="0"/>
                <a:cs typeface="Times New Roman" panose="02020603050405020304" pitchFamily="18" charset="0"/>
              </a:rPr>
              <a:t>Jurgita </a:t>
            </a:r>
            <a:r>
              <a:rPr lang="lt-LT" dirty="0" err="1" smtClean="0">
                <a:solidFill>
                  <a:schemeClr val="tx1"/>
                </a:solidFill>
                <a:latin typeface="Times New Roman" panose="02020603050405020304" pitchFamily="18" charset="0"/>
                <a:cs typeface="Times New Roman" panose="02020603050405020304" pitchFamily="18" charset="0"/>
              </a:rPr>
              <a:t>Eidukonienė</a:t>
            </a:r>
            <a:endParaRPr lang="lt-LT" dirty="0" smtClean="0">
              <a:latin typeface="Times New Roman" panose="02020603050405020304" pitchFamily="18" charset="0"/>
              <a:cs typeface="Times New Roman" panose="02020603050405020304" pitchFamily="18" charset="0"/>
            </a:endParaRPr>
          </a:p>
          <a:p>
            <a:pPr algn="ctr"/>
            <a:r>
              <a:rPr lang="lt-LT" sz="2000" dirty="0" smtClean="0">
                <a:solidFill>
                  <a:schemeClr val="tx1"/>
                </a:solidFill>
                <a:latin typeface="Times New Roman" panose="02020603050405020304" pitchFamily="18" charset="0"/>
                <a:cs typeface="Times New Roman" panose="02020603050405020304" pitchFamily="18" charset="0"/>
              </a:rPr>
              <a:t>Keturvalakiai </a:t>
            </a:r>
          </a:p>
          <a:p>
            <a:pPr algn="ctr"/>
            <a:r>
              <a:rPr lang="lt-LT" sz="2000" dirty="0" smtClean="0">
                <a:solidFill>
                  <a:schemeClr val="tx1"/>
                </a:solidFill>
                <a:latin typeface="Times New Roman" panose="02020603050405020304" pitchFamily="18" charset="0"/>
                <a:cs typeface="Times New Roman" panose="02020603050405020304" pitchFamily="18" charset="0"/>
              </a:rPr>
              <a:t>2014-08-28</a:t>
            </a:r>
            <a:endParaRPr lang="lt-LT" sz="2000" dirty="0">
              <a:solidFill>
                <a:schemeClr val="tx1"/>
              </a:solidFill>
              <a:latin typeface="Times New Roman" panose="02020603050405020304" pitchFamily="18" charset="0"/>
              <a:cs typeface="Times New Roman" panose="02020603050405020304" pitchFamily="18" charset="0"/>
            </a:endParaRPr>
          </a:p>
        </p:txBody>
      </p:sp>
      <p:sp>
        <p:nvSpPr>
          <p:cNvPr id="2" name="Antraštė 1"/>
          <p:cNvSpPr>
            <a:spLocks noGrp="1"/>
          </p:cNvSpPr>
          <p:nvPr>
            <p:ph type="title"/>
          </p:nvPr>
        </p:nvSpPr>
        <p:spPr>
          <a:xfrm>
            <a:off x="3347864" y="0"/>
            <a:ext cx="5688632" cy="5013176"/>
          </a:xfrm>
        </p:spPr>
        <p:txBody>
          <a:bodyPr>
            <a:normAutofit fontScale="90000"/>
          </a:bodyPr>
          <a:lstStyle/>
          <a:p>
            <a:pPr algn="ctr"/>
            <a:r>
              <a:rPr lang="lt-LT" sz="4400" b="1" dirty="0" smtClean="0">
                <a:solidFill>
                  <a:schemeClr val="tx1"/>
                </a:solidFill>
                <a:latin typeface="Times New Roman" panose="02020603050405020304" pitchFamily="18" charset="0"/>
                <a:cs typeface="Times New Roman" panose="02020603050405020304" pitchFamily="18" charset="0"/>
              </a:rPr>
              <a:t/>
            </a:r>
            <a:br>
              <a:rPr lang="lt-LT" sz="4400" b="1" dirty="0" smtClean="0">
                <a:solidFill>
                  <a:schemeClr val="tx1"/>
                </a:solidFill>
                <a:latin typeface="Times New Roman" panose="02020603050405020304" pitchFamily="18" charset="0"/>
                <a:cs typeface="Times New Roman" panose="02020603050405020304" pitchFamily="18" charset="0"/>
              </a:rPr>
            </a:br>
            <a:r>
              <a:rPr lang="lt-LT" sz="4400" b="1" dirty="0">
                <a:solidFill>
                  <a:schemeClr val="tx1"/>
                </a:solidFill>
                <a:latin typeface="Times New Roman" panose="02020603050405020304" pitchFamily="18" charset="0"/>
                <a:cs typeface="Times New Roman" panose="02020603050405020304" pitchFamily="18" charset="0"/>
              </a:rPr>
              <a:t/>
            </a:r>
            <a:br>
              <a:rPr lang="lt-LT" sz="4400" b="1" dirty="0">
                <a:solidFill>
                  <a:schemeClr val="tx1"/>
                </a:solidFill>
                <a:latin typeface="Times New Roman" panose="02020603050405020304" pitchFamily="18" charset="0"/>
                <a:cs typeface="Times New Roman" panose="02020603050405020304" pitchFamily="18" charset="0"/>
              </a:rPr>
            </a:br>
            <a:r>
              <a:rPr lang="lt-LT" sz="4400" b="1" dirty="0" smtClean="0">
                <a:solidFill>
                  <a:schemeClr val="tx1"/>
                </a:solidFill>
                <a:latin typeface="Times New Roman" panose="02020603050405020304" pitchFamily="18" charset="0"/>
                <a:cs typeface="Times New Roman" panose="02020603050405020304" pitchFamily="18" charset="0"/>
              </a:rPr>
              <a:t/>
            </a:r>
            <a:br>
              <a:rPr lang="lt-LT" sz="4400" b="1" dirty="0" smtClean="0">
                <a:solidFill>
                  <a:schemeClr val="tx1"/>
                </a:solidFill>
                <a:latin typeface="Times New Roman" panose="02020603050405020304" pitchFamily="18" charset="0"/>
                <a:cs typeface="Times New Roman" panose="02020603050405020304" pitchFamily="18" charset="0"/>
              </a:rPr>
            </a:br>
            <a:r>
              <a:rPr lang="lt-LT" sz="4400" b="1" dirty="0">
                <a:solidFill>
                  <a:schemeClr val="tx1"/>
                </a:solidFill>
                <a:latin typeface="Times New Roman" panose="02020603050405020304" pitchFamily="18" charset="0"/>
                <a:cs typeface="Times New Roman" panose="02020603050405020304" pitchFamily="18" charset="0"/>
              </a:rPr>
              <a:t/>
            </a:r>
            <a:br>
              <a:rPr lang="lt-LT" sz="4400" b="1" dirty="0">
                <a:solidFill>
                  <a:schemeClr val="tx1"/>
                </a:solidFill>
                <a:latin typeface="Times New Roman" panose="02020603050405020304" pitchFamily="18" charset="0"/>
                <a:cs typeface="Times New Roman" panose="02020603050405020304" pitchFamily="18" charset="0"/>
              </a:rPr>
            </a:br>
            <a:r>
              <a:rPr lang="lt-LT" sz="4400" b="1" dirty="0" smtClean="0">
                <a:solidFill>
                  <a:schemeClr val="tx1"/>
                </a:solidFill>
                <a:latin typeface="Times New Roman" panose="02020603050405020304" pitchFamily="18" charset="0"/>
                <a:cs typeface="Times New Roman" panose="02020603050405020304" pitchFamily="18" charset="0"/>
              </a:rPr>
              <a:t/>
            </a:r>
            <a:br>
              <a:rPr lang="lt-LT" sz="4400" b="1" dirty="0" smtClean="0">
                <a:solidFill>
                  <a:schemeClr val="tx1"/>
                </a:solidFill>
                <a:latin typeface="Times New Roman" panose="02020603050405020304" pitchFamily="18" charset="0"/>
                <a:cs typeface="Times New Roman" panose="02020603050405020304" pitchFamily="18" charset="0"/>
              </a:rPr>
            </a:br>
            <a:r>
              <a:rPr lang="lt-LT" sz="4400" b="1" dirty="0">
                <a:solidFill>
                  <a:schemeClr val="tx1"/>
                </a:solidFill>
                <a:latin typeface="Times New Roman" panose="02020603050405020304" pitchFamily="18" charset="0"/>
                <a:cs typeface="Times New Roman" panose="02020603050405020304" pitchFamily="18" charset="0"/>
              </a:rPr>
              <a:t/>
            </a:r>
            <a:br>
              <a:rPr lang="lt-LT" sz="4400" b="1" dirty="0">
                <a:solidFill>
                  <a:schemeClr val="tx1"/>
                </a:solidFill>
                <a:latin typeface="Times New Roman" panose="02020603050405020304" pitchFamily="18" charset="0"/>
                <a:cs typeface="Times New Roman" panose="02020603050405020304" pitchFamily="18" charset="0"/>
              </a:rPr>
            </a:br>
            <a:r>
              <a:rPr lang="lt-LT" sz="4400" b="1" dirty="0" smtClean="0">
                <a:solidFill>
                  <a:schemeClr val="tx1"/>
                </a:solidFill>
                <a:latin typeface="Times New Roman" panose="02020603050405020304" pitchFamily="18" charset="0"/>
                <a:cs typeface="Times New Roman" panose="02020603050405020304" pitchFamily="18" charset="0"/>
              </a:rPr>
              <a:t>Kaip įtraukti tėvus į ugdymo  procesą</a:t>
            </a:r>
            <a:endParaRPr lang="lt-LT" sz="4400" b="1" dirty="0">
              <a:solidFill>
                <a:schemeClr val="tx1"/>
              </a:solidFill>
              <a:latin typeface="Times New Roman" panose="02020603050405020304" pitchFamily="18" charset="0"/>
              <a:cs typeface="Times New Roman" panose="02020603050405020304" pitchFamily="18" charset="0"/>
            </a:endParaRPr>
          </a:p>
        </p:txBody>
      </p:sp>
      <p:pic>
        <p:nvPicPr>
          <p:cNvPr id="4" name="Picture 6" descr="http://www.viduje.lt/?q=system/files/images/bendradarbiavim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774" y="1124744"/>
            <a:ext cx="25922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105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pPr algn="ctr"/>
            <a:r>
              <a:rPr lang="lt-LT" sz="4000" b="1" dirty="0">
                <a:solidFill>
                  <a:schemeClr val="tx1"/>
                </a:solidFill>
                <a:latin typeface="Times New Roman" panose="02020603050405020304" pitchFamily="18" charset="0"/>
                <a:cs typeface="Times New Roman" panose="02020603050405020304" pitchFamily="18" charset="0"/>
              </a:rPr>
              <a:t>Mokyklos ir šeimos veiksmingos partnerystės modelis</a:t>
            </a:r>
            <a:endParaRPr lang="lt-LT" b="1"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2"/>
          <p:cNvSpPr>
            <a:spLocks noGrp="1"/>
          </p:cNvSpPr>
          <p:nvPr>
            <p:ph sz="quarter" idx="13"/>
          </p:nvPr>
        </p:nvSpPr>
        <p:spPr bwMode="auto">
          <a:xfrm>
            <a:off x="274320" y="1298448"/>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319088" indent="-319088" algn="l" rtl="0" eaLnBrk="0" fontAlgn="base" hangingPunct="0">
              <a:spcBef>
                <a:spcPts val="700"/>
              </a:spcBef>
              <a:spcAft>
                <a:spcPct val="0"/>
              </a:spcAft>
              <a:buClr>
                <a:schemeClr val="tx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tx2"/>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tx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chemeClr val="tx2"/>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chemeClr val="tx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4000" b="0" i="0" u="none" strike="noStrike" kern="1200" cap="none" spc="0" normalizeH="0" baseline="0" noProof="0" dirty="0" smtClean="0">
                <a:ln>
                  <a:noFill/>
                </a:ln>
                <a:solidFill>
                  <a:sysClr val="windowText" lastClr="000000"/>
                </a:solidFill>
                <a:effectLst/>
                <a:uLnTx/>
                <a:uFillTx/>
                <a:latin typeface="Georgia"/>
                <a:ea typeface="+mn-ea"/>
                <a:cs typeface="+mn-cs"/>
              </a:rPr>
              <a:t>1.	Tėvystės įgūdžiai . Užsiėmimai su tėvais, siekiant ugdyti ir stiprinti tėvų gebėjimus auklėti savo vaikus. Pagalba tėvams kuriant tinkamą, vaikų mokymuisi palankią aplinką namuose. </a:t>
            </a: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endParaRPr kumimoji="0" lang="lt-LT" sz="4000" b="0"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4000" b="0" i="0" u="none" strike="noStrike" kern="1200" cap="none" spc="0" normalizeH="0" baseline="0" noProof="0" dirty="0" smtClean="0">
                <a:ln>
                  <a:noFill/>
                </a:ln>
                <a:solidFill>
                  <a:sysClr val="windowText" lastClr="000000"/>
                </a:solidFill>
                <a:effectLst/>
                <a:uLnTx/>
                <a:uFillTx/>
                <a:latin typeface="Georgia"/>
                <a:ea typeface="+mn-ea"/>
                <a:cs typeface="+mn-cs"/>
              </a:rPr>
              <a:t>Veiklos: tėvų mokymai, paramos programos tėvams siekiant padėti spręsti sveikatos, maitinimo ir kt. problemas; lankymasis šeimose vaikui pereinant iš darželio į pradinę mokyklą, iš pradinės mokyklos į penktą klasę ir t.t. </a:t>
            </a:r>
          </a:p>
        </p:txBody>
      </p:sp>
    </p:spTree>
    <p:extLst>
      <p:ext uri="{BB962C8B-B14F-4D97-AF65-F5344CB8AC3E}">
        <p14:creationId xmlns:p14="http://schemas.microsoft.com/office/powerpoint/2010/main" val="1921719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276225" y="228600"/>
            <a:ext cx="8591550"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eorgia" pitchFamily="18" charset="0"/>
              </a:defRPr>
            </a:lvl2pPr>
            <a:lvl3pPr algn="l" rtl="0" eaLnBrk="0" fontAlgn="base" hangingPunct="0">
              <a:spcBef>
                <a:spcPct val="0"/>
              </a:spcBef>
              <a:spcAft>
                <a:spcPct val="0"/>
              </a:spcAft>
              <a:defRPr sz="4400">
                <a:solidFill>
                  <a:schemeClr val="tx2"/>
                </a:solidFill>
                <a:latin typeface="Georgia" pitchFamily="18" charset="0"/>
              </a:defRPr>
            </a:lvl3pPr>
            <a:lvl4pPr algn="l" rtl="0" eaLnBrk="0" fontAlgn="base" hangingPunct="0">
              <a:spcBef>
                <a:spcPct val="0"/>
              </a:spcBef>
              <a:spcAft>
                <a:spcPct val="0"/>
              </a:spcAft>
              <a:defRPr sz="4400">
                <a:solidFill>
                  <a:schemeClr val="tx2"/>
                </a:solidFill>
                <a:latin typeface="Georgia" pitchFamily="18" charset="0"/>
              </a:defRPr>
            </a:lvl4pPr>
            <a:lvl5pPr algn="l" rtl="0" eaLnBrk="0" fontAlgn="base" hangingPunct="0">
              <a:spcBef>
                <a:spcPct val="0"/>
              </a:spcBef>
              <a:spcAft>
                <a:spcPct val="0"/>
              </a:spcAft>
              <a:defRPr sz="4400">
                <a:solidFill>
                  <a:schemeClr val="tx2"/>
                </a:solidFill>
                <a:latin typeface="Georgia" pitchFamily="18" charset="0"/>
              </a:defRPr>
            </a:lvl5pPr>
            <a:lvl6pPr marL="457200" algn="l" rtl="0" eaLnBrk="1" fontAlgn="base" hangingPunct="1">
              <a:spcBef>
                <a:spcPct val="0"/>
              </a:spcBef>
              <a:spcAft>
                <a:spcPct val="0"/>
              </a:spcAft>
              <a:defRPr sz="4400">
                <a:solidFill>
                  <a:schemeClr val="tx2"/>
                </a:solidFill>
                <a:latin typeface="Georgia" pitchFamily="18" charset="0"/>
              </a:defRPr>
            </a:lvl6pPr>
            <a:lvl7pPr marL="914400" algn="l" rtl="0" eaLnBrk="1" fontAlgn="base" hangingPunct="1">
              <a:spcBef>
                <a:spcPct val="0"/>
              </a:spcBef>
              <a:spcAft>
                <a:spcPct val="0"/>
              </a:spcAft>
              <a:defRPr sz="4400">
                <a:solidFill>
                  <a:schemeClr val="tx2"/>
                </a:solidFill>
                <a:latin typeface="Georgia" pitchFamily="18" charset="0"/>
              </a:defRPr>
            </a:lvl7pPr>
            <a:lvl8pPr marL="1371600" algn="l" rtl="0" eaLnBrk="1" fontAlgn="base" hangingPunct="1">
              <a:spcBef>
                <a:spcPct val="0"/>
              </a:spcBef>
              <a:spcAft>
                <a:spcPct val="0"/>
              </a:spcAft>
              <a:defRPr sz="4400">
                <a:solidFill>
                  <a:schemeClr val="tx2"/>
                </a:solidFill>
                <a:latin typeface="Georgia" pitchFamily="18" charset="0"/>
              </a:defRPr>
            </a:lvl8pPr>
            <a:lvl9pPr marL="1828800" algn="l" rtl="0" eaLnBrk="1" fontAlgn="base" hangingPunct="1">
              <a:spcBef>
                <a:spcPct val="0"/>
              </a:spcBef>
              <a:spcAft>
                <a:spcPct val="0"/>
              </a:spcAft>
              <a:defRPr sz="4400">
                <a:solidFill>
                  <a:schemeClr val="tx2"/>
                </a:solidFill>
                <a:latin typeface="Georg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altLang="lt-LT" sz="36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Mokyklos ir šeimos veiksmingos partnerystės modelis</a:t>
            </a:r>
          </a:p>
        </p:txBody>
      </p:sp>
      <p:sp>
        <p:nvSpPr>
          <p:cNvPr id="5" name="Content Placeholder 2"/>
          <p:cNvSpPr>
            <a:spLocks noGrp="1"/>
          </p:cNvSpPr>
          <p:nvPr>
            <p:ph sz="quarter" idx="13"/>
          </p:nvPr>
        </p:nvSpPr>
        <p:spPr bwMode="auto">
          <a:xfrm>
            <a:off x="274320" y="1298448"/>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55000" lnSpcReduction="20000"/>
          </a:bodyPr>
          <a:lstStyle>
            <a:lvl1pPr marL="319088" indent="-319088" algn="l" rtl="0" eaLnBrk="0" fontAlgn="base" hangingPunct="0">
              <a:spcBef>
                <a:spcPts val="700"/>
              </a:spcBef>
              <a:spcAft>
                <a:spcPct val="0"/>
              </a:spcAft>
              <a:buClr>
                <a:schemeClr val="tx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tx2"/>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tx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chemeClr val="tx2"/>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chemeClr val="tx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59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2.	Komunikacija</a:t>
            </a:r>
            <a:r>
              <a:rPr kumimoji="0" lang="lt-LT" sz="4400" b="0" i="0" u="none" strike="noStrike" kern="1200" cap="none" spc="0" normalizeH="0" baseline="0" noProof="0" dirty="0" smtClean="0">
                <a:ln>
                  <a:noFill/>
                </a:ln>
                <a:solidFill>
                  <a:sysClr val="windowText" lastClr="000000"/>
                </a:solidFill>
                <a:effectLst/>
                <a:uLnTx/>
                <a:uFillTx/>
                <a:latin typeface="Georgia"/>
                <a:ea typeface="+mn-ea"/>
                <a:cs typeface="+mn-cs"/>
              </a:rPr>
              <a:t>.</a:t>
            </a: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44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lt-LT" sz="51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Mokyklos ir šeimos bendravimas turi būti reguliarus, abipusis ir prasmingas. Mokykla reguliariai informuoja apie ugdymo programas ir vaiko pažangą ir siekia atgalinio ryšio iš tėvų. Tėvams </a:t>
            </a:r>
            <a:r>
              <a:rPr kumimoji="0" lang="lt-LT" sz="51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teikti grįžtamąją </a:t>
            </a:r>
            <a:r>
              <a:rPr kumimoji="0" lang="lt-LT" sz="51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informaciją bei kitą informaciją apie vaikui aktualius dalykus.</a:t>
            </a: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endParaRPr kumimoji="0" lang="lt-LT" sz="51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51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Veiklos: individualūs susitikimai (pasitarimai) su kiekvienu tėvu mažiausiai vieną kartą per metus; reguliarus informacijos suteikimas (pranešimai, skelbimai), atmintinės įvairiomis temomis, telefoniniai skambučiai, e. laiškai ir kitokios komunikacijos formos.</a:t>
            </a:r>
            <a:endParaRPr kumimoji="0" lang="lt-LT" sz="4000" b="0" i="0" u="none" strike="noStrike" kern="1200" cap="none" spc="0" normalizeH="0" baseline="0" noProof="0" dirty="0" smtClean="0">
              <a:ln>
                <a:noFill/>
              </a:ln>
              <a:solidFill>
                <a:sysClr val="windowText" lastClr="000000"/>
              </a:solidFill>
              <a:effectLst/>
              <a:uLnTx/>
              <a:uFillTx/>
              <a:latin typeface="Georgia"/>
              <a:ea typeface="+mn-ea"/>
              <a:cs typeface="+mn-cs"/>
            </a:endParaRPr>
          </a:p>
        </p:txBody>
      </p:sp>
    </p:spTree>
    <p:extLst>
      <p:ext uri="{BB962C8B-B14F-4D97-AF65-F5344CB8AC3E}">
        <p14:creationId xmlns:p14="http://schemas.microsoft.com/office/powerpoint/2010/main" val="3122226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276225" y="228600"/>
            <a:ext cx="8591550"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eorgia" pitchFamily="18" charset="0"/>
              </a:defRPr>
            </a:lvl2pPr>
            <a:lvl3pPr algn="l" rtl="0" eaLnBrk="0" fontAlgn="base" hangingPunct="0">
              <a:spcBef>
                <a:spcPct val="0"/>
              </a:spcBef>
              <a:spcAft>
                <a:spcPct val="0"/>
              </a:spcAft>
              <a:defRPr sz="4400">
                <a:solidFill>
                  <a:schemeClr val="tx2"/>
                </a:solidFill>
                <a:latin typeface="Georgia" pitchFamily="18" charset="0"/>
              </a:defRPr>
            </a:lvl3pPr>
            <a:lvl4pPr algn="l" rtl="0" eaLnBrk="0" fontAlgn="base" hangingPunct="0">
              <a:spcBef>
                <a:spcPct val="0"/>
              </a:spcBef>
              <a:spcAft>
                <a:spcPct val="0"/>
              </a:spcAft>
              <a:defRPr sz="4400">
                <a:solidFill>
                  <a:schemeClr val="tx2"/>
                </a:solidFill>
                <a:latin typeface="Georgia" pitchFamily="18" charset="0"/>
              </a:defRPr>
            </a:lvl4pPr>
            <a:lvl5pPr algn="l" rtl="0" eaLnBrk="0" fontAlgn="base" hangingPunct="0">
              <a:spcBef>
                <a:spcPct val="0"/>
              </a:spcBef>
              <a:spcAft>
                <a:spcPct val="0"/>
              </a:spcAft>
              <a:defRPr sz="4400">
                <a:solidFill>
                  <a:schemeClr val="tx2"/>
                </a:solidFill>
                <a:latin typeface="Georgia" pitchFamily="18" charset="0"/>
              </a:defRPr>
            </a:lvl5pPr>
            <a:lvl6pPr marL="457200" algn="l" rtl="0" eaLnBrk="1" fontAlgn="base" hangingPunct="1">
              <a:spcBef>
                <a:spcPct val="0"/>
              </a:spcBef>
              <a:spcAft>
                <a:spcPct val="0"/>
              </a:spcAft>
              <a:defRPr sz="4400">
                <a:solidFill>
                  <a:schemeClr val="tx2"/>
                </a:solidFill>
                <a:latin typeface="Georgia" pitchFamily="18" charset="0"/>
              </a:defRPr>
            </a:lvl6pPr>
            <a:lvl7pPr marL="914400" algn="l" rtl="0" eaLnBrk="1" fontAlgn="base" hangingPunct="1">
              <a:spcBef>
                <a:spcPct val="0"/>
              </a:spcBef>
              <a:spcAft>
                <a:spcPct val="0"/>
              </a:spcAft>
              <a:defRPr sz="4400">
                <a:solidFill>
                  <a:schemeClr val="tx2"/>
                </a:solidFill>
                <a:latin typeface="Georgia" pitchFamily="18" charset="0"/>
              </a:defRPr>
            </a:lvl7pPr>
            <a:lvl8pPr marL="1371600" algn="l" rtl="0" eaLnBrk="1" fontAlgn="base" hangingPunct="1">
              <a:spcBef>
                <a:spcPct val="0"/>
              </a:spcBef>
              <a:spcAft>
                <a:spcPct val="0"/>
              </a:spcAft>
              <a:defRPr sz="4400">
                <a:solidFill>
                  <a:schemeClr val="tx2"/>
                </a:solidFill>
                <a:latin typeface="Georgia" pitchFamily="18" charset="0"/>
              </a:defRPr>
            </a:lvl8pPr>
            <a:lvl9pPr marL="1828800" algn="l" rtl="0" eaLnBrk="1" fontAlgn="base" hangingPunct="1">
              <a:spcBef>
                <a:spcPct val="0"/>
              </a:spcBef>
              <a:spcAft>
                <a:spcPct val="0"/>
              </a:spcAft>
              <a:defRPr sz="4400">
                <a:solidFill>
                  <a:schemeClr val="tx2"/>
                </a:solidFill>
                <a:latin typeface="Georg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altLang="lt-LT" sz="32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Mokyklos ir šeimos veiksmingos partnerystės modelis</a:t>
            </a:r>
          </a:p>
        </p:txBody>
      </p:sp>
      <p:sp>
        <p:nvSpPr>
          <p:cNvPr id="5" name="Content Placeholder 2"/>
          <p:cNvSpPr>
            <a:spLocks noGrp="1"/>
          </p:cNvSpPr>
          <p:nvPr>
            <p:ph sz="quarter" idx="13"/>
          </p:nvPr>
        </p:nvSpPr>
        <p:spPr bwMode="auto">
          <a:xfrm>
            <a:off x="274320" y="1298448"/>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19088" indent="-319088" algn="l" rtl="0" eaLnBrk="0" fontAlgn="base" hangingPunct="0">
              <a:spcBef>
                <a:spcPts val="700"/>
              </a:spcBef>
              <a:spcAft>
                <a:spcPct val="0"/>
              </a:spcAft>
              <a:buClr>
                <a:schemeClr val="tx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tx2"/>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tx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chemeClr val="tx2"/>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chemeClr val="tx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700"/>
              </a:spcBef>
              <a:spcAft>
                <a:spcPts val="0"/>
              </a:spcAft>
              <a:buClr>
                <a:srgbClr val="775F55"/>
              </a:buClr>
              <a:buSzPct val="60000"/>
              <a:buFont typeface="Wingdings" pitchFamily="2" charset="2"/>
              <a:buNone/>
              <a:tabLst/>
              <a:defRPr/>
            </a:pPr>
            <a:r>
              <a:rPr kumimoji="0" lang="lt-LT"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3.	</a:t>
            </a:r>
            <a:r>
              <a:rPr kumimoji="0" lang="lt-LT" sz="2800" b="1"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Savanorystė</a:t>
            </a:r>
            <a:r>
              <a:rPr kumimoji="0" lang="lt-LT" sz="28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lt-LT"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Tikslas – stiprinti ir organizuoti tėvų pagalbą ir paramą. Mokykla sudaro sąlygas tėvams dalyvauti mokyklos gyvenime, teikti pasiūlymus įvairiais ugdymo klausimais. Tėvai yra laukiami mokykloje, dėl to jie noriai teikia įvairią pagalbą ir paramą. </a:t>
            </a:r>
          </a:p>
        </p:txBody>
      </p:sp>
    </p:spTree>
    <p:extLst>
      <p:ext uri="{BB962C8B-B14F-4D97-AF65-F5344CB8AC3E}">
        <p14:creationId xmlns:p14="http://schemas.microsoft.com/office/powerpoint/2010/main" val="3758390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276225" y="228600"/>
            <a:ext cx="8591550"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eorgia" pitchFamily="18" charset="0"/>
              </a:defRPr>
            </a:lvl2pPr>
            <a:lvl3pPr algn="l" rtl="0" eaLnBrk="0" fontAlgn="base" hangingPunct="0">
              <a:spcBef>
                <a:spcPct val="0"/>
              </a:spcBef>
              <a:spcAft>
                <a:spcPct val="0"/>
              </a:spcAft>
              <a:defRPr sz="4400">
                <a:solidFill>
                  <a:schemeClr val="tx2"/>
                </a:solidFill>
                <a:latin typeface="Georgia" pitchFamily="18" charset="0"/>
              </a:defRPr>
            </a:lvl3pPr>
            <a:lvl4pPr algn="l" rtl="0" eaLnBrk="0" fontAlgn="base" hangingPunct="0">
              <a:spcBef>
                <a:spcPct val="0"/>
              </a:spcBef>
              <a:spcAft>
                <a:spcPct val="0"/>
              </a:spcAft>
              <a:defRPr sz="4400">
                <a:solidFill>
                  <a:schemeClr val="tx2"/>
                </a:solidFill>
                <a:latin typeface="Georgia" pitchFamily="18" charset="0"/>
              </a:defRPr>
            </a:lvl4pPr>
            <a:lvl5pPr algn="l" rtl="0" eaLnBrk="0" fontAlgn="base" hangingPunct="0">
              <a:spcBef>
                <a:spcPct val="0"/>
              </a:spcBef>
              <a:spcAft>
                <a:spcPct val="0"/>
              </a:spcAft>
              <a:defRPr sz="4400">
                <a:solidFill>
                  <a:schemeClr val="tx2"/>
                </a:solidFill>
                <a:latin typeface="Georgia" pitchFamily="18" charset="0"/>
              </a:defRPr>
            </a:lvl5pPr>
            <a:lvl6pPr marL="457200" algn="l" rtl="0" eaLnBrk="1" fontAlgn="base" hangingPunct="1">
              <a:spcBef>
                <a:spcPct val="0"/>
              </a:spcBef>
              <a:spcAft>
                <a:spcPct val="0"/>
              </a:spcAft>
              <a:defRPr sz="4400">
                <a:solidFill>
                  <a:schemeClr val="tx2"/>
                </a:solidFill>
                <a:latin typeface="Georgia" pitchFamily="18" charset="0"/>
              </a:defRPr>
            </a:lvl6pPr>
            <a:lvl7pPr marL="914400" algn="l" rtl="0" eaLnBrk="1" fontAlgn="base" hangingPunct="1">
              <a:spcBef>
                <a:spcPct val="0"/>
              </a:spcBef>
              <a:spcAft>
                <a:spcPct val="0"/>
              </a:spcAft>
              <a:defRPr sz="4400">
                <a:solidFill>
                  <a:schemeClr val="tx2"/>
                </a:solidFill>
                <a:latin typeface="Georgia" pitchFamily="18" charset="0"/>
              </a:defRPr>
            </a:lvl7pPr>
            <a:lvl8pPr marL="1371600" algn="l" rtl="0" eaLnBrk="1" fontAlgn="base" hangingPunct="1">
              <a:spcBef>
                <a:spcPct val="0"/>
              </a:spcBef>
              <a:spcAft>
                <a:spcPct val="0"/>
              </a:spcAft>
              <a:defRPr sz="4400">
                <a:solidFill>
                  <a:schemeClr val="tx2"/>
                </a:solidFill>
                <a:latin typeface="Georgia" pitchFamily="18" charset="0"/>
              </a:defRPr>
            </a:lvl8pPr>
            <a:lvl9pPr marL="1828800" algn="l" rtl="0" eaLnBrk="1" fontAlgn="base" hangingPunct="1">
              <a:spcBef>
                <a:spcPct val="0"/>
              </a:spcBef>
              <a:spcAft>
                <a:spcPct val="0"/>
              </a:spcAft>
              <a:defRPr sz="4400">
                <a:solidFill>
                  <a:schemeClr val="tx2"/>
                </a:solidFill>
                <a:latin typeface="Georg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altLang="lt-LT" sz="32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Mokyklos ir šeimos veiksmingos partnerystės modelis</a:t>
            </a:r>
          </a:p>
        </p:txBody>
      </p:sp>
      <p:sp>
        <p:nvSpPr>
          <p:cNvPr id="5" name="Content Placeholder 2"/>
          <p:cNvSpPr>
            <a:spLocks noGrp="1"/>
          </p:cNvSpPr>
          <p:nvPr>
            <p:ph sz="quarter" idx="13"/>
          </p:nvPr>
        </p:nvSpPr>
        <p:spPr bwMode="auto">
          <a:xfrm>
            <a:off x="274320" y="1298448"/>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319088" indent="-319088" algn="l" rtl="0" eaLnBrk="0" fontAlgn="base" hangingPunct="0">
              <a:spcBef>
                <a:spcPts val="700"/>
              </a:spcBef>
              <a:spcAft>
                <a:spcPct val="0"/>
              </a:spcAft>
              <a:buClr>
                <a:schemeClr val="tx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tx2"/>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tx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chemeClr val="tx2"/>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chemeClr val="tx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4000" b="0" i="0" u="none" strike="noStrike" kern="1200" cap="none" spc="0" normalizeH="0" baseline="0" noProof="0" dirty="0" smtClean="0">
                <a:ln>
                  <a:noFill/>
                </a:ln>
                <a:solidFill>
                  <a:sysClr val="windowText" lastClr="000000"/>
                </a:solidFill>
                <a:effectLst/>
                <a:uLnTx/>
                <a:uFillTx/>
                <a:latin typeface="Georgia"/>
                <a:ea typeface="+mn-ea"/>
                <a:cs typeface="+mn-cs"/>
              </a:rPr>
              <a:t>4.	</a:t>
            </a:r>
            <a:r>
              <a:rPr kumimoji="0" lang="lt-LT" sz="45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Mokymasis namuose</a:t>
            </a:r>
            <a:r>
              <a:rPr kumimoji="0" lang="lt-LT" sz="45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Teikiama pagalba tėvams, siekiant, kad jie geriau suprastų ugdymo procesą ir keliamus uždavinius, mokėtų tinkamai stebėti savarankišką vaikų darbą ir galėtų vaikams padėti, iškilus sunkumams. Tėvų pagalba vaikui mokantis yra būtina. </a:t>
            </a: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45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Veikla: informacija šeimoms apie tai, ką vaikai turi išmokti kiekvieno dalyko kiekvienoje klasėje; informacija apie namų darbus ir kaip namuose diskutuoti apie mokymąsi mokykloje.</a:t>
            </a:r>
          </a:p>
        </p:txBody>
      </p:sp>
    </p:spTree>
    <p:extLst>
      <p:ext uri="{BB962C8B-B14F-4D97-AF65-F5344CB8AC3E}">
        <p14:creationId xmlns:p14="http://schemas.microsoft.com/office/powerpoint/2010/main" val="2428377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276225" y="228600"/>
            <a:ext cx="8591550"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eorgia" pitchFamily="18" charset="0"/>
              </a:defRPr>
            </a:lvl2pPr>
            <a:lvl3pPr algn="l" rtl="0" eaLnBrk="0" fontAlgn="base" hangingPunct="0">
              <a:spcBef>
                <a:spcPct val="0"/>
              </a:spcBef>
              <a:spcAft>
                <a:spcPct val="0"/>
              </a:spcAft>
              <a:defRPr sz="4400">
                <a:solidFill>
                  <a:schemeClr val="tx2"/>
                </a:solidFill>
                <a:latin typeface="Georgia" pitchFamily="18" charset="0"/>
              </a:defRPr>
            </a:lvl3pPr>
            <a:lvl4pPr algn="l" rtl="0" eaLnBrk="0" fontAlgn="base" hangingPunct="0">
              <a:spcBef>
                <a:spcPct val="0"/>
              </a:spcBef>
              <a:spcAft>
                <a:spcPct val="0"/>
              </a:spcAft>
              <a:defRPr sz="4400">
                <a:solidFill>
                  <a:schemeClr val="tx2"/>
                </a:solidFill>
                <a:latin typeface="Georgia" pitchFamily="18" charset="0"/>
              </a:defRPr>
            </a:lvl4pPr>
            <a:lvl5pPr algn="l" rtl="0" eaLnBrk="0" fontAlgn="base" hangingPunct="0">
              <a:spcBef>
                <a:spcPct val="0"/>
              </a:spcBef>
              <a:spcAft>
                <a:spcPct val="0"/>
              </a:spcAft>
              <a:defRPr sz="4400">
                <a:solidFill>
                  <a:schemeClr val="tx2"/>
                </a:solidFill>
                <a:latin typeface="Georgia" pitchFamily="18" charset="0"/>
              </a:defRPr>
            </a:lvl5pPr>
            <a:lvl6pPr marL="457200" algn="l" rtl="0" eaLnBrk="1" fontAlgn="base" hangingPunct="1">
              <a:spcBef>
                <a:spcPct val="0"/>
              </a:spcBef>
              <a:spcAft>
                <a:spcPct val="0"/>
              </a:spcAft>
              <a:defRPr sz="4400">
                <a:solidFill>
                  <a:schemeClr val="tx2"/>
                </a:solidFill>
                <a:latin typeface="Georgia" pitchFamily="18" charset="0"/>
              </a:defRPr>
            </a:lvl6pPr>
            <a:lvl7pPr marL="914400" algn="l" rtl="0" eaLnBrk="1" fontAlgn="base" hangingPunct="1">
              <a:spcBef>
                <a:spcPct val="0"/>
              </a:spcBef>
              <a:spcAft>
                <a:spcPct val="0"/>
              </a:spcAft>
              <a:defRPr sz="4400">
                <a:solidFill>
                  <a:schemeClr val="tx2"/>
                </a:solidFill>
                <a:latin typeface="Georgia" pitchFamily="18" charset="0"/>
              </a:defRPr>
            </a:lvl7pPr>
            <a:lvl8pPr marL="1371600" algn="l" rtl="0" eaLnBrk="1" fontAlgn="base" hangingPunct="1">
              <a:spcBef>
                <a:spcPct val="0"/>
              </a:spcBef>
              <a:spcAft>
                <a:spcPct val="0"/>
              </a:spcAft>
              <a:defRPr sz="4400">
                <a:solidFill>
                  <a:schemeClr val="tx2"/>
                </a:solidFill>
                <a:latin typeface="Georgia" pitchFamily="18" charset="0"/>
              </a:defRPr>
            </a:lvl8pPr>
            <a:lvl9pPr marL="1828800" algn="l" rtl="0" eaLnBrk="1" fontAlgn="base" hangingPunct="1">
              <a:spcBef>
                <a:spcPct val="0"/>
              </a:spcBef>
              <a:spcAft>
                <a:spcPct val="0"/>
              </a:spcAft>
              <a:defRPr sz="4400">
                <a:solidFill>
                  <a:schemeClr val="tx2"/>
                </a:solidFill>
                <a:latin typeface="Georg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altLang="lt-LT" sz="32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Mokyklos ir šeimos veiksmingos partnerystės modelis</a:t>
            </a:r>
          </a:p>
        </p:txBody>
      </p:sp>
      <p:sp>
        <p:nvSpPr>
          <p:cNvPr id="5" name="Content Placeholder 2"/>
          <p:cNvSpPr>
            <a:spLocks noGrp="1"/>
          </p:cNvSpPr>
          <p:nvPr>
            <p:ph sz="quarter" idx="13"/>
          </p:nvPr>
        </p:nvSpPr>
        <p:spPr bwMode="auto">
          <a:xfrm>
            <a:off x="274320" y="1298448"/>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319088" indent="-319088" algn="l" rtl="0" eaLnBrk="0" fontAlgn="base" hangingPunct="0">
              <a:spcBef>
                <a:spcPts val="700"/>
              </a:spcBef>
              <a:spcAft>
                <a:spcPct val="0"/>
              </a:spcAft>
              <a:buClr>
                <a:schemeClr val="tx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tx2"/>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tx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chemeClr val="tx2"/>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chemeClr val="tx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4000" b="0" i="0" u="none" strike="noStrike" kern="1200" cap="none" spc="0" normalizeH="0" baseline="0" noProof="0" dirty="0" smtClean="0">
                <a:ln>
                  <a:noFill/>
                </a:ln>
                <a:solidFill>
                  <a:sysClr val="windowText" lastClr="000000"/>
                </a:solidFill>
                <a:effectLst/>
                <a:uLnTx/>
                <a:uFillTx/>
                <a:latin typeface="Georgia"/>
                <a:ea typeface="+mn-ea"/>
                <a:cs typeface="+mn-cs"/>
              </a:rPr>
              <a:t>5.	</a:t>
            </a:r>
            <a:r>
              <a:rPr kumimoji="0" lang="lt-LT" sz="40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Sprendimų priėmimas</a:t>
            </a:r>
            <a:r>
              <a:rPr kumimoji="0" lang="lt-LT" sz="40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Tėvai yra pilnateisiai partneriai priimant sprendimus, kurie veikia vaikus ir šeimas. Tikslas – suteikti tėvams balso teisę priimant sprendimus, kurie liečia vaikus ir šeimas</a:t>
            </a:r>
            <a:r>
              <a:rPr kumimoji="0" lang="lt-LT" sz="40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bei </a:t>
            </a:r>
            <a:r>
              <a:rPr kumimoji="0" lang="lt-LT" sz="40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įtraukti tėvus į mokyklos sprendimų priėmimą, atrasti ir išugdyti tėvų lyderius ir atstovus.</a:t>
            </a: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40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Veikla: aktyvios tėvų organizacijos, dalyvavimas tėvų komitetuose, </a:t>
            </a:r>
            <a:r>
              <a:rPr kumimoji="0" lang="lt-LT" sz="40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tarybose.</a:t>
            </a:r>
            <a:endParaRPr kumimoji="0" lang="lt-LT" sz="40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767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276225" y="228600"/>
            <a:ext cx="8591550"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eorgia" pitchFamily="18" charset="0"/>
              </a:defRPr>
            </a:lvl2pPr>
            <a:lvl3pPr algn="l" rtl="0" eaLnBrk="0" fontAlgn="base" hangingPunct="0">
              <a:spcBef>
                <a:spcPct val="0"/>
              </a:spcBef>
              <a:spcAft>
                <a:spcPct val="0"/>
              </a:spcAft>
              <a:defRPr sz="4400">
                <a:solidFill>
                  <a:schemeClr val="tx2"/>
                </a:solidFill>
                <a:latin typeface="Georgia" pitchFamily="18" charset="0"/>
              </a:defRPr>
            </a:lvl3pPr>
            <a:lvl4pPr algn="l" rtl="0" eaLnBrk="0" fontAlgn="base" hangingPunct="0">
              <a:spcBef>
                <a:spcPct val="0"/>
              </a:spcBef>
              <a:spcAft>
                <a:spcPct val="0"/>
              </a:spcAft>
              <a:defRPr sz="4400">
                <a:solidFill>
                  <a:schemeClr val="tx2"/>
                </a:solidFill>
                <a:latin typeface="Georgia" pitchFamily="18" charset="0"/>
              </a:defRPr>
            </a:lvl4pPr>
            <a:lvl5pPr algn="l" rtl="0" eaLnBrk="0" fontAlgn="base" hangingPunct="0">
              <a:spcBef>
                <a:spcPct val="0"/>
              </a:spcBef>
              <a:spcAft>
                <a:spcPct val="0"/>
              </a:spcAft>
              <a:defRPr sz="4400">
                <a:solidFill>
                  <a:schemeClr val="tx2"/>
                </a:solidFill>
                <a:latin typeface="Georgia" pitchFamily="18" charset="0"/>
              </a:defRPr>
            </a:lvl5pPr>
            <a:lvl6pPr marL="457200" algn="l" rtl="0" eaLnBrk="1" fontAlgn="base" hangingPunct="1">
              <a:spcBef>
                <a:spcPct val="0"/>
              </a:spcBef>
              <a:spcAft>
                <a:spcPct val="0"/>
              </a:spcAft>
              <a:defRPr sz="4400">
                <a:solidFill>
                  <a:schemeClr val="tx2"/>
                </a:solidFill>
                <a:latin typeface="Georgia" pitchFamily="18" charset="0"/>
              </a:defRPr>
            </a:lvl6pPr>
            <a:lvl7pPr marL="914400" algn="l" rtl="0" eaLnBrk="1" fontAlgn="base" hangingPunct="1">
              <a:spcBef>
                <a:spcPct val="0"/>
              </a:spcBef>
              <a:spcAft>
                <a:spcPct val="0"/>
              </a:spcAft>
              <a:defRPr sz="4400">
                <a:solidFill>
                  <a:schemeClr val="tx2"/>
                </a:solidFill>
                <a:latin typeface="Georgia" pitchFamily="18" charset="0"/>
              </a:defRPr>
            </a:lvl7pPr>
            <a:lvl8pPr marL="1371600" algn="l" rtl="0" eaLnBrk="1" fontAlgn="base" hangingPunct="1">
              <a:spcBef>
                <a:spcPct val="0"/>
              </a:spcBef>
              <a:spcAft>
                <a:spcPct val="0"/>
              </a:spcAft>
              <a:defRPr sz="4400">
                <a:solidFill>
                  <a:schemeClr val="tx2"/>
                </a:solidFill>
                <a:latin typeface="Georgia" pitchFamily="18" charset="0"/>
              </a:defRPr>
            </a:lvl8pPr>
            <a:lvl9pPr marL="1828800" algn="l" rtl="0" eaLnBrk="1" fontAlgn="base" hangingPunct="1">
              <a:spcBef>
                <a:spcPct val="0"/>
              </a:spcBef>
              <a:spcAft>
                <a:spcPct val="0"/>
              </a:spcAft>
              <a:defRPr sz="4400">
                <a:solidFill>
                  <a:schemeClr val="tx2"/>
                </a:solidFill>
                <a:latin typeface="Georg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altLang="lt-LT" sz="32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Mokyklos ir šeimos veiksmingos partnerystės modelis</a:t>
            </a:r>
          </a:p>
        </p:txBody>
      </p:sp>
      <p:sp>
        <p:nvSpPr>
          <p:cNvPr id="5" name="Content Placeholder 2"/>
          <p:cNvSpPr>
            <a:spLocks noGrp="1"/>
          </p:cNvSpPr>
          <p:nvPr>
            <p:ph sz="quarter" idx="13"/>
          </p:nvPr>
        </p:nvSpPr>
        <p:spPr bwMode="auto">
          <a:xfrm>
            <a:off x="274320" y="1298448"/>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319088" indent="-319088" algn="l" rtl="0" eaLnBrk="0" fontAlgn="base" hangingPunct="0">
              <a:spcBef>
                <a:spcPts val="700"/>
              </a:spcBef>
              <a:spcAft>
                <a:spcPct val="0"/>
              </a:spcAft>
              <a:buClr>
                <a:schemeClr val="tx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tx2"/>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tx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chemeClr val="tx2"/>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chemeClr val="tx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40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6.	</a:t>
            </a:r>
            <a:r>
              <a:rPr kumimoji="0" lang="lt-LT" sz="4000" b="1"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Bendradarbiaviams</a:t>
            </a:r>
            <a:r>
              <a:rPr kumimoji="0" lang="lt-LT" sz="40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su bendruomene</a:t>
            </a:r>
            <a:r>
              <a:rPr kumimoji="0" lang="lt-LT" sz="40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Siekiama panaudoti turimus bendruomenės resursus mokyklos, šeimos ir mokinių mokymosi stiprinimui. Tikslas –  surasti, paviešinti  ir pasitelkti bendruomenės išteklius ir paslaugas.</a:t>
            </a: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endParaRPr kumimoji="0" lang="lt-LT" sz="40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40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Veikla: informacija šeimoms ir mokiniams apie bendruomenės programas ir teikiamas paslaugas sveikatos, kultūros, poilsio, socialinės paramos ir kt. srityse; informacija apie bendruomenės veiklą, kuri susijusi su įgūdžių ir talentų  ugdymu,</a:t>
            </a:r>
            <a:r>
              <a:rPr kumimoji="0" lang="lt-LT" sz="40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lt-LT" sz="40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vasaros programas mokiniams. </a:t>
            </a:r>
          </a:p>
        </p:txBody>
      </p:sp>
    </p:spTree>
    <p:extLst>
      <p:ext uri="{BB962C8B-B14F-4D97-AF65-F5344CB8AC3E}">
        <p14:creationId xmlns:p14="http://schemas.microsoft.com/office/powerpoint/2010/main" val="4066656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276225" y="228600"/>
            <a:ext cx="8591550"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eorgia" pitchFamily="18" charset="0"/>
              </a:defRPr>
            </a:lvl2pPr>
            <a:lvl3pPr algn="l" rtl="0" eaLnBrk="0" fontAlgn="base" hangingPunct="0">
              <a:spcBef>
                <a:spcPct val="0"/>
              </a:spcBef>
              <a:spcAft>
                <a:spcPct val="0"/>
              </a:spcAft>
              <a:defRPr sz="4400">
                <a:solidFill>
                  <a:schemeClr val="tx2"/>
                </a:solidFill>
                <a:latin typeface="Georgia" pitchFamily="18" charset="0"/>
              </a:defRPr>
            </a:lvl3pPr>
            <a:lvl4pPr algn="l" rtl="0" eaLnBrk="0" fontAlgn="base" hangingPunct="0">
              <a:spcBef>
                <a:spcPct val="0"/>
              </a:spcBef>
              <a:spcAft>
                <a:spcPct val="0"/>
              </a:spcAft>
              <a:defRPr sz="4400">
                <a:solidFill>
                  <a:schemeClr val="tx2"/>
                </a:solidFill>
                <a:latin typeface="Georgia" pitchFamily="18" charset="0"/>
              </a:defRPr>
            </a:lvl4pPr>
            <a:lvl5pPr algn="l" rtl="0" eaLnBrk="0" fontAlgn="base" hangingPunct="0">
              <a:spcBef>
                <a:spcPct val="0"/>
              </a:spcBef>
              <a:spcAft>
                <a:spcPct val="0"/>
              </a:spcAft>
              <a:defRPr sz="4400">
                <a:solidFill>
                  <a:schemeClr val="tx2"/>
                </a:solidFill>
                <a:latin typeface="Georgia" pitchFamily="18" charset="0"/>
              </a:defRPr>
            </a:lvl5pPr>
            <a:lvl6pPr marL="457200" algn="l" rtl="0" eaLnBrk="1" fontAlgn="base" hangingPunct="1">
              <a:spcBef>
                <a:spcPct val="0"/>
              </a:spcBef>
              <a:spcAft>
                <a:spcPct val="0"/>
              </a:spcAft>
              <a:defRPr sz="4400">
                <a:solidFill>
                  <a:schemeClr val="tx2"/>
                </a:solidFill>
                <a:latin typeface="Georgia" pitchFamily="18" charset="0"/>
              </a:defRPr>
            </a:lvl6pPr>
            <a:lvl7pPr marL="914400" algn="l" rtl="0" eaLnBrk="1" fontAlgn="base" hangingPunct="1">
              <a:spcBef>
                <a:spcPct val="0"/>
              </a:spcBef>
              <a:spcAft>
                <a:spcPct val="0"/>
              </a:spcAft>
              <a:defRPr sz="4400">
                <a:solidFill>
                  <a:schemeClr val="tx2"/>
                </a:solidFill>
                <a:latin typeface="Georgia" pitchFamily="18" charset="0"/>
              </a:defRPr>
            </a:lvl7pPr>
            <a:lvl8pPr marL="1371600" algn="l" rtl="0" eaLnBrk="1" fontAlgn="base" hangingPunct="1">
              <a:spcBef>
                <a:spcPct val="0"/>
              </a:spcBef>
              <a:spcAft>
                <a:spcPct val="0"/>
              </a:spcAft>
              <a:defRPr sz="4400">
                <a:solidFill>
                  <a:schemeClr val="tx2"/>
                </a:solidFill>
                <a:latin typeface="Georgia" pitchFamily="18" charset="0"/>
              </a:defRPr>
            </a:lvl8pPr>
            <a:lvl9pPr marL="1828800" algn="l" rtl="0" eaLnBrk="1" fontAlgn="base" hangingPunct="1">
              <a:spcBef>
                <a:spcPct val="0"/>
              </a:spcBef>
              <a:spcAft>
                <a:spcPct val="0"/>
              </a:spcAft>
              <a:defRPr sz="4400">
                <a:solidFill>
                  <a:schemeClr val="tx2"/>
                </a:solidFill>
                <a:latin typeface="Georg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altLang="lt-LT" sz="32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Keletas patarimų, kaip stiprinti mokyklos ir šeimos bendradarbiavimą</a:t>
            </a:r>
          </a:p>
        </p:txBody>
      </p:sp>
      <p:sp>
        <p:nvSpPr>
          <p:cNvPr id="5" name="Content Placeholder 2"/>
          <p:cNvSpPr>
            <a:spLocks noGrp="1"/>
          </p:cNvSpPr>
          <p:nvPr>
            <p:ph sz="quarter" idx="13"/>
          </p:nvPr>
        </p:nvSpPr>
        <p:spPr bwMode="auto">
          <a:xfrm>
            <a:off x="274320" y="1298448"/>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tx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tx2"/>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tx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chemeClr val="tx2"/>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chemeClr val="tx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marR="0" lvl="0" indent="-319088" algn="l" defTabSz="914400" rtl="0" eaLnBrk="1" fontAlgn="base" latinLnBrk="0" hangingPunct="1">
              <a:lnSpc>
                <a:spcPct val="100000"/>
              </a:lnSpc>
              <a:spcBef>
                <a:spcPts val="700"/>
              </a:spcBef>
              <a:spcAft>
                <a:spcPct val="0"/>
              </a:spcAft>
              <a:buClr>
                <a:srgbClr val="775F55"/>
              </a:buClr>
              <a:buSzPct val="60000"/>
              <a:buFont typeface="Arial" charset="0"/>
              <a:buChar char="•"/>
              <a:tabLst/>
              <a:defRPr/>
            </a:pPr>
            <a:r>
              <a:rPr kumimoji="0" lang="lt-LT" altLang="lt-LT" sz="28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Reflektuokite.</a:t>
            </a:r>
            <a:r>
              <a:rPr kumimoji="0" lang="lt-LT" altLang="lt-LT"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lt-LT" altLang="lt-LT"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T.y</a:t>
            </a:r>
            <a:r>
              <a:rPr kumimoji="0" lang="lt-LT" altLang="lt-LT"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pasitikrinkite savo nuostatas tėvų ir vaikų atžvilgiu, venkite apibendrinimų ir nepagrįstų išvadų.</a:t>
            </a:r>
          </a:p>
          <a:p>
            <a:pPr marL="319088" marR="0" lvl="0" indent="-319088" algn="l" defTabSz="914400" rtl="0" eaLnBrk="1" fontAlgn="base" latinLnBrk="0" hangingPunct="1">
              <a:lnSpc>
                <a:spcPct val="100000"/>
              </a:lnSpc>
              <a:spcBef>
                <a:spcPts val="700"/>
              </a:spcBef>
              <a:spcAft>
                <a:spcPct val="0"/>
              </a:spcAft>
              <a:buClr>
                <a:srgbClr val="775F55"/>
              </a:buClr>
              <a:buSzPct val="60000"/>
              <a:buFont typeface="Arial" charset="0"/>
              <a:buChar char="•"/>
              <a:tabLst/>
              <a:defRPr/>
            </a:pPr>
            <a:r>
              <a:rPr kumimoji="0" lang="lt-LT" altLang="lt-LT" sz="28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Įvertinkite , ką turite, ką jau pasiekėte? </a:t>
            </a:r>
            <a:r>
              <a:rPr kumimoji="0" lang="lt-LT" altLang="lt-LT"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(Kokius renginius šeimai organizuojate ? Kiek ir kurių vaikų tėvai dažniausiai lankosi jūsų renginiuose  ir susirinkimuose?) </a:t>
            </a:r>
          </a:p>
          <a:p>
            <a:pPr marL="319088" marR="0" lvl="0" indent="-319088" algn="l" defTabSz="914400" rtl="0" eaLnBrk="1" fontAlgn="base" latinLnBrk="0" hangingPunct="1">
              <a:lnSpc>
                <a:spcPct val="100000"/>
              </a:lnSpc>
              <a:spcBef>
                <a:spcPts val="700"/>
              </a:spcBef>
              <a:spcAft>
                <a:spcPct val="0"/>
              </a:spcAft>
              <a:buClr>
                <a:srgbClr val="775F55"/>
              </a:buClr>
              <a:buSzPct val="60000"/>
              <a:buFont typeface="Arial" charset="0"/>
              <a:buChar char="•"/>
              <a:tabLst/>
              <a:defRPr/>
            </a:pPr>
            <a:r>
              <a:rPr kumimoji="0" lang="lt-LT" altLang="lt-LT" sz="28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Registruokite </a:t>
            </a:r>
            <a:r>
              <a:rPr kumimoji="0" lang="lt-LT" altLang="lt-LT"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visus telefoninius pokalbius su tėvais,  formalius ir neformalius susitikimus, kad objektyviau matytumėte esamą situaciją.</a:t>
            </a:r>
          </a:p>
        </p:txBody>
      </p:sp>
    </p:spTree>
    <p:extLst>
      <p:ext uri="{BB962C8B-B14F-4D97-AF65-F5344CB8AC3E}">
        <p14:creationId xmlns:p14="http://schemas.microsoft.com/office/powerpoint/2010/main" val="1008790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bwMode="auto">
          <a:xfrm>
            <a:off x="276225" y="228600"/>
            <a:ext cx="8591550"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eorgia" pitchFamily="18" charset="0"/>
              </a:defRPr>
            </a:lvl2pPr>
            <a:lvl3pPr algn="l" rtl="0" eaLnBrk="0" fontAlgn="base" hangingPunct="0">
              <a:spcBef>
                <a:spcPct val="0"/>
              </a:spcBef>
              <a:spcAft>
                <a:spcPct val="0"/>
              </a:spcAft>
              <a:defRPr sz="4400">
                <a:solidFill>
                  <a:schemeClr val="tx2"/>
                </a:solidFill>
                <a:latin typeface="Georgia" pitchFamily="18" charset="0"/>
              </a:defRPr>
            </a:lvl3pPr>
            <a:lvl4pPr algn="l" rtl="0" eaLnBrk="0" fontAlgn="base" hangingPunct="0">
              <a:spcBef>
                <a:spcPct val="0"/>
              </a:spcBef>
              <a:spcAft>
                <a:spcPct val="0"/>
              </a:spcAft>
              <a:defRPr sz="4400">
                <a:solidFill>
                  <a:schemeClr val="tx2"/>
                </a:solidFill>
                <a:latin typeface="Georgia" pitchFamily="18" charset="0"/>
              </a:defRPr>
            </a:lvl4pPr>
            <a:lvl5pPr algn="l" rtl="0" eaLnBrk="0" fontAlgn="base" hangingPunct="0">
              <a:spcBef>
                <a:spcPct val="0"/>
              </a:spcBef>
              <a:spcAft>
                <a:spcPct val="0"/>
              </a:spcAft>
              <a:defRPr sz="4400">
                <a:solidFill>
                  <a:schemeClr val="tx2"/>
                </a:solidFill>
                <a:latin typeface="Georgia" pitchFamily="18" charset="0"/>
              </a:defRPr>
            </a:lvl5pPr>
            <a:lvl6pPr marL="457200" algn="l" rtl="0" eaLnBrk="1" fontAlgn="base" hangingPunct="1">
              <a:spcBef>
                <a:spcPct val="0"/>
              </a:spcBef>
              <a:spcAft>
                <a:spcPct val="0"/>
              </a:spcAft>
              <a:defRPr sz="4400">
                <a:solidFill>
                  <a:schemeClr val="tx2"/>
                </a:solidFill>
                <a:latin typeface="Georgia" pitchFamily="18" charset="0"/>
              </a:defRPr>
            </a:lvl6pPr>
            <a:lvl7pPr marL="914400" algn="l" rtl="0" eaLnBrk="1" fontAlgn="base" hangingPunct="1">
              <a:spcBef>
                <a:spcPct val="0"/>
              </a:spcBef>
              <a:spcAft>
                <a:spcPct val="0"/>
              </a:spcAft>
              <a:defRPr sz="4400">
                <a:solidFill>
                  <a:schemeClr val="tx2"/>
                </a:solidFill>
                <a:latin typeface="Georgia" pitchFamily="18" charset="0"/>
              </a:defRPr>
            </a:lvl7pPr>
            <a:lvl8pPr marL="1371600" algn="l" rtl="0" eaLnBrk="1" fontAlgn="base" hangingPunct="1">
              <a:spcBef>
                <a:spcPct val="0"/>
              </a:spcBef>
              <a:spcAft>
                <a:spcPct val="0"/>
              </a:spcAft>
              <a:defRPr sz="4400">
                <a:solidFill>
                  <a:schemeClr val="tx2"/>
                </a:solidFill>
                <a:latin typeface="Georgia" pitchFamily="18" charset="0"/>
              </a:defRPr>
            </a:lvl8pPr>
            <a:lvl9pPr marL="1828800" algn="l" rtl="0" eaLnBrk="1" fontAlgn="base" hangingPunct="1">
              <a:spcBef>
                <a:spcPct val="0"/>
              </a:spcBef>
              <a:spcAft>
                <a:spcPct val="0"/>
              </a:spcAft>
              <a:defRPr sz="4400">
                <a:solidFill>
                  <a:schemeClr val="tx2"/>
                </a:solidFill>
                <a:latin typeface="Georg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altLang="lt-LT" sz="32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Keletas patarimų, kaip stiprinti mokyklos ir šeimos bendradarbiavimą</a:t>
            </a:r>
          </a:p>
        </p:txBody>
      </p:sp>
      <p:sp>
        <p:nvSpPr>
          <p:cNvPr id="6" name="Content Placeholder 2"/>
          <p:cNvSpPr>
            <a:spLocks noGrp="1"/>
          </p:cNvSpPr>
          <p:nvPr>
            <p:ph sz="quarter" idx="13"/>
          </p:nvPr>
        </p:nvSpPr>
        <p:spPr bwMode="auto">
          <a:xfrm>
            <a:off x="274320" y="1298448"/>
            <a:ext cx="8595360" cy="515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19088" indent="-319088" algn="l" rtl="0" eaLnBrk="0" fontAlgn="base" hangingPunct="0">
              <a:spcBef>
                <a:spcPts val="700"/>
              </a:spcBef>
              <a:spcAft>
                <a:spcPct val="0"/>
              </a:spcAft>
              <a:buClr>
                <a:schemeClr val="tx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tx2"/>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tx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chemeClr val="tx2"/>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chemeClr val="tx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marR="0" lvl="0" indent="-319088" algn="l" defTabSz="914400" rtl="0" eaLnBrk="1" fontAlgn="base" latinLnBrk="0" hangingPunct="1">
              <a:lnSpc>
                <a:spcPct val="100000"/>
              </a:lnSpc>
              <a:spcBef>
                <a:spcPts val="700"/>
              </a:spcBef>
              <a:spcAft>
                <a:spcPct val="0"/>
              </a:spcAft>
              <a:buClr>
                <a:srgbClr val="775F55"/>
              </a:buClr>
              <a:buSzPct val="60000"/>
              <a:buFont typeface="Arial" charset="0"/>
              <a:buChar char="•"/>
              <a:tabLst/>
              <a:defRPr/>
            </a:pPr>
            <a:r>
              <a:rPr kumimoji="0" lang="lt-LT" altLang="lt-LT"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Esant drausmės klausimams, neapsiribokite probleminių  vaikų tėvų informavimu, bet tai diplomatiškai aptarkite su platesniu tėvų ratu; tačiau nemoralizuokite ir negąsdinkite, išklausykite kitų nuomones.</a:t>
            </a:r>
          </a:p>
          <a:p>
            <a:pPr marL="319088" marR="0" lvl="0" indent="-319088" algn="l" defTabSz="914400" rtl="0" eaLnBrk="1" fontAlgn="base" latinLnBrk="0" hangingPunct="1">
              <a:lnSpc>
                <a:spcPct val="100000"/>
              </a:lnSpc>
              <a:spcBef>
                <a:spcPts val="700"/>
              </a:spcBef>
              <a:spcAft>
                <a:spcPct val="0"/>
              </a:spcAft>
              <a:buClr>
                <a:srgbClr val="775F55"/>
              </a:buClr>
              <a:buSzPct val="60000"/>
              <a:buFont typeface="Arial" charset="0"/>
              <a:buChar char="•"/>
              <a:tabLst/>
              <a:defRPr/>
            </a:pPr>
            <a:r>
              <a:rPr kumimoji="0" lang="lt-LT" altLang="lt-LT"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Pastebėję vaiko elgesio ar mokymosi problemas neatidėliokite pokalbio su tėvais. Veiksminga tik ankstyvoji problemų prevencija. </a:t>
            </a:r>
          </a:p>
          <a:p>
            <a:pPr marL="319088" marR="0" lvl="0" indent="-319088" algn="l" defTabSz="914400" rtl="0" eaLnBrk="1" fontAlgn="base" latinLnBrk="0" hangingPunct="1">
              <a:lnSpc>
                <a:spcPct val="100000"/>
              </a:lnSpc>
              <a:spcBef>
                <a:spcPts val="700"/>
              </a:spcBef>
              <a:spcAft>
                <a:spcPct val="0"/>
              </a:spcAft>
              <a:buClr>
                <a:srgbClr val="775F55"/>
              </a:buClr>
              <a:buSzPct val="60000"/>
              <a:buFont typeface="Arial" charset="0"/>
              <a:buChar char="•"/>
              <a:tabLst/>
              <a:defRPr/>
            </a:pPr>
            <a:r>
              <a:rPr kumimoji="0" lang="lt-LT" altLang="lt-LT"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Neperženkite savo profesinės kompetencijos ribų.</a:t>
            </a:r>
          </a:p>
          <a:p>
            <a:pPr marL="319088" marR="0" lvl="0" indent="-319088" algn="l" defTabSz="914400" rtl="0" eaLnBrk="1" fontAlgn="base" latinLnBrk="0" hangingPunct="1">
              <a:lnSpc>
                <a:spcPct val="100000"/>
              </a:lnSpc>
              <a:spcBef>
                <a:spcPts val="700"/>
              </a:spcBef>
              <a:spcAft>
                <a:spcPct val="0"/>
              </a:spcAft>
              <a:buClr>
                <a:srgbClr val="775F55"/>
              </a:buClr>
              <a:buSzPct val="60000"/>
              <a:buFont typeface="Arial" charset="0"/>
              <a:buChar char="•"/>
              <a:tabLst/>
              <a:defRPr/>
            </a:pPr>
            <a:r>
              <a:rPr kumimoji="0" lang="lt-LT" altLang="lt-LT"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Ieškokite bendradarbiavimo su šeimomis įvairovės.</a:t>
            </a:r>
          </a:p>
          <a:p>
            <a:pPr marL="0" marR="0" lvl="0" indent="0" algn="l" defTabSz="914400" rtl="0" eaLnBrk="1" fontAlgn="base" latinLnBrk="0" hangingPunct="1">
              <a:lnSpc>
                <a:spcPct val="100000"/>
              </a:lnSpc>
              <a:spcBef>
                <a:spcPts val="700"/>
              </a:spcBef>
              <a:spcAft>
                <a:spcPct val="0"/>
              </a:spcAft>
              <a:buClr>
                <a:srgbClr val="775F55"/>
              </a:buClr>
              <a:buSzPct val="60000"/>
              <a:buNone/>
              <a:tabLst/>
              <a:defRPr/>
            </a:pPr>
            <a:endParaRPr kumimoji="0" lang="lt-LT" altLang="lt-LT"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5242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2"/>
          <p:cNvSpPr>
            <a:spLocks noGrp="1"/>
          </p:cNvSpPr>
          <p:nvPr>
            <p:ph type="title"/>
          </p:nvPr>
        </p:nvSpPr>
        <p:spPr bwMode="auto">
          <a:xfrm>
            <a:off x="276225" y="228600"/>
            <a:ext cx="8591550"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eorgia" pitchFamily="18" charset="0"/>
              </a:defRPr>
            </a:lvl2pPr>
            <a:lvl3pPr algn="l" rtl="0" eaLnBrk="0" fontAlgn="base" hangingPunct="0">
              <a:spcBef>
                <a:spcPct val="0"/>
              </a:spcBef>
              <a:spcAft>
                <a:spcPct val="0"/>
              </a:spcAft>
              <a:defRPr sz="4400">
                <a:solidFill>
                  <a:schemeClr val="tx2"/>
                </a:solidFill>
                <a:latin typeface="Georgia" pitchFamily="18" charset="0"/>
              </a:defRPr>
            </a:lvl3pPr>
            <a:lvl4pPr algn="l" rtl="0" eaLnBrk="0" fontAlgn="base" hangingPunct="0">
              <a:spcBef>
                <a:spcPct val="0"/>
              </a:spcBef>
              <a:spcAft>
                <a:spcPct val="0"/>
              </a:spcAft>
              <a:defRPr sz="4400">
                <a:solidFill>
                  <a:schemeClr val="tx2"/>
                </a:solidFill>
                <a:latin typeface="Georgia" pitchFamily="18" charset="0"/>
              </a:defRPr>
            </a:lvl4pPr>
            <a:lvl5pPr algn="l" rtl="0" eaLnBrk="0" fontAlgn="base" hangingPunct="0">
              <a:spcBef>
                <a:spcPct val="0"/>
              </a:spcBef>
              <a:spcAft>
                <a:spcPct val="0"/>
              </a:spcAft>
              <a:defRPr sz="4400">
                <a:solidFill>
                  <a:schemeClr val="tx2"/>
                </a:solidFill>
                <a:latin typeface="Georgia" pitchFamily="18" charset="0"/>
              </a:defRPr>
            </a:lvl5pPr>
            <a:lvl6pPr marL="457200" algn="l" rtl="0" eaLnBrk="1" fontAlgn="base" hangingPunct="1">
              <a:spcBef>
                <a:spcPct val="0"/>
              </a:spcBef>
              <a:spcAft>
                <a:spcPct val="0"/>
              </a:spcAft>
              <a:defRPr sz="4400">
                <a:solidFill>
                  <a:schemeClr val="tx2"/>
                </a:solidFill>
                <a:latin typeface="Georgia" pitchFamily="18" charset="0"/>
              </a:defRPr>
            </a:lvl6pPr>
            <a:lvl7pPr marL="914400" algn="l" rtl="0" eaLnBrk="1" fontAlgn="base" hangingPunct="1">
              <a:spcBef>
                <a:spcPct val="0"/>
              </a:spcBef>
              <a:spcAft>
                <a:spcPct val="0"/>
              </a:spcAft>
              <a:defRPr sz="4400">
                <a:solidFill>
                  <a:schemeClr val="tx2"/>
                </a:solidFill>
                <a:latin typeface="Georgia" pitchFamily="18" charset="0"/>
              </a:defRPr>
            </a:lvl7pPr>
            <a:lvl8pPr marL="1371600" algn="l" rtl="0" eaLnBrk="1" fontAlgn="base" hangingPunct="1">
              <a:spcBef>
                <a:spcPct val="0"/>
              </a:spcBef>
              <a:spcAft>
                <a:spcPct val="0"/>
              </a:spcAft>
              <a:defRPr sz="4400">
                <a:solidFill>
                  <a:schemeClr val="tx2"/>
                </a:solidFill>
                <a:latin typeface="Georgia" pitchFamily="18" charset="0"/>
              </a:defRPr>
            </a:lvl8pPr>
            <a:lvl9pPr marL="1828800" algn="l" rtl="0" eaLnBrk="1" fontAlgn="base" hangingPunct="1">
              <a:spcBef>
                <a:spcPct val="0"/>
              </a:spcBef>
              <a:spcAft>
                <a:spcPct val="0"/>
              </a:spcAft>
              <a:defRPr sz="4400">
                <a:solidFill>
                  <a:schemeClr val="tx2"/>
                </a:solidFill>
                <a:latin typeface="Georg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altLang="lt-LT" sz="4400" b="0" i="0" u="none" strike="noStrike" kern="1200" cap="none" spc="0" normalizeH="0" baseline="0" noProof="0" dirty="0" smtClean="0">
                <a:ln>
                  <a:noFill/>
                </a:ln>
                <a:solidFill>
                  <a:srgbClr val="775F55"/>
                </a:solidFill>
                <a:effectLst/>
                <a:uLnTx/>
                <a:uFillTx/>
                <a:latin typeface="Georgia"/>
                <a:ea typeface="+mj-ea"/>
                <a:cs typeface="+mj-cs"/>
              </a:rPr>
              <a:t> </a:t>
            </a:r>
            <a:r>
              <a:rPr kumimoji="0" lang="lt-LT" altLang="lt-LT" sz="54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DĖKOJU UŽ DĖMESĮ</a:t>
            </a:r>
          </a:p>
        </p:txBody>
      </p:sp>
      <p:pic>
        <p:nvPicPr>
          <p:cNvPr id="5" name="Picture 5" descr="rankos01"/>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547664" y="1916832"/>
            <a:ext cx="5544616" cy="381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319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76225" y="228601"/>
            <a:ext cx="8591550" cy="104056"/>
          </a:xfrm>
        </p:spPr>
        <p:txBody>
          <a:bodyPr>
            <a:normAutofit fontScale="90000"/>
          </a:bodyPr>
          <a:lstStyle/>
          <a:p>
            <a:endParaRPr lang="lt-LT" dirty="0"/>
          </a:p>
        </p:txBody>
      </p:sp>
      <p:sp>
        <p:nvSpPr>
          <p:cNvPr id="4" name="Content Placeholder 2"/>
          <p:cNvSpPr>
            <a:spLocks noGrp="1"/>
          </p:cNvSpPr>
          <p:nvPr>
            <p:ph sz="quarter" idx="13"/>
          </p:nvPr>
        </p:nvSpPr>
        <p:spPr bwMode="auto">
          <a:xfrm>
            <a:off x="274320" y="764704"/>
            <a:ext cx="8595360" cy="547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319088" indent="-319088" algn="l" rtl="0" eaLnBrk="0" fontAlgn="base" hangingPunct="0">
              <a:spcBef>
                <a:spcPts val="700"/>
              </a:spcBef>
              <a:spcAft>
                <a:spcPct val="0"/>
              </a:spcAft>
              <a:buClr>
                <a:schemeClr val="tx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tx2"/>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tx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chemeClr val="tx2"/>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chemeClr val="tx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eaLnBrk="1" hangingPunct="1">
              <a:buNone/>
            </a:pPr>
            <a:r>
              <a:rPr lang="lt-LT" altLang="lt-LT" sz="4400" dirty="0" smtClean="0">
                <a:latin typeface="Times New Roman" panose="02020603050405020304" pitchFamily="18" charset="0"/>
                <a:cs typeface="Times New Roman" panose="02020603050405020304" pitchFamily="18" charset="0"/>
              </a:rPr>
              <a:t>„Šeima ir mokykla yra atsakingos už kartos parengimą savarankiškam gyvenimui, (...), bet </a:t>
            </a:r>
            <a:r>
              <a:rPr lang="lt-LT" altLang="lt-LT" sz="4400" b="1" dirty="0" smtClean="0">
                <a:latin typeface="Times New Roman" panose="02020603050405020304" pitchFamily="18" charset="0"/>
                <a:cs typeface="Times New Roman" panose="02020603050405020304" pitchFamily="18" charset="0"/>
              </a:rPr>
              <a:t>mokykla yra pagrindinė socialinė veikėja, todėl ji turi išskirtinę galimybę užmegzti labai reikalingus ir reikšmingus partnerystės ryšius su tėvais</a:t>
            </a:r>
            <a:r>
              <a:rPr lang="lt-LT" altLang="lt-LT" sz="4400" dirty="0" smtClean="0">
                <a:latin typeface="Times New Roman" panose="02020603050405020304" pitchFamily="18" charset="0"/>
                <a:cs typeface="Times New Roman" panose="02020603050405020304" pitchFamily="18" charset="0"/>
              </a:rPr>
              <a:t>.“</a:t>
            </a:r>
          </a:p>
          <a:p>
            <a:pPr marL="0" indent="0" algn="r" eaLnBrk="1" hangingPunct="1">
              <a:buNone/>
            </a:pPr>
            <a:r>
              <a:rPr lang="lt-LT" altLang="lt-LT" sz="4000" dirty="0" smtClean="0">
                <a:latin typeface="Times New Roman" panose="02020603050405020304" pitchFamily="18" charset="0"/>
                <a:cs typeface="Times New Roman" panose="02020603050405020304" pitchFamily="18" charset="0"/>
              </a:rPr>
              <a:t> </a:t>
            </a:r>
            <a:r>
              <a:rPr lang="lt-LT" altLang="lt-LT" sz="3200" dirty="0" smtClean="0">
                <a:latin typeface="Times New Roman" panose="02020603050405020304" pitchFamily="18" charset="0"/>
                <a:cs typeface="Times New Roman" panose="02020603050405020304" pitchFamily="18" charset="0"/>
              </a:rPr>
              <a:t>(S. Dapkienė,1997)</a:t>
            </a:r>
          </a:p>
        </p:txBody>
      </p:sp>
    </p:spTree>
    <p:extLst>
      <p:ext uri="{BB962C8B-B14F-4D97-AF65-F5344CB8AC3E}">
        <p14:creationId xmlns:p14="http://schemas.microsoft.com/office/powerpoint/2010/main" val="485205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692696"/>
            <a:ext cx="8591550" cy="5544616"/>
          </a:xfrm>
        </p:spPr>
        <p:txBody>
          <a:bodyPr>
            <a:noAutofit/>
          </a:bodyPr>
          <a:lstStyle/>
          <a:p>
            <a:pPr marL="319088" lvl="0" indent="-319088" algn="ctr">
              <a:spcBef>
                <a:spcPts val="700"/>
              </a:spcBef>
              <a:defRPr/>
            </a:pPr>
            <a:r>
              <a:rPr lang="lt-LT" sz="6600" dirty="0">
                <a:solidFill>
                  <a:prstClr val="black"/>
                </a:solidFill>
                <a:latin typeface="Times New Roman" panose="02020603050405020304" pitchFamily="18" charset="0"/>
                <a:ea typeface="+mn-ea"/>
                <a:cs typeface="Times New Roman" panose="02020603050405020304" pitchFamily="18" charset="0"/>
              </a:rPr>
              <a:t>Tėvų dalyvavimas </a:t>
            </a:r>
            <a:r>
              <a:rPr lang="lt-LT" sz="6600" dirty="0" smtClean="0">
                <a:solidFill>
                  <a:prstClr val="black"/>
                </a:solidFill>
                <a:latin typeface="Times New Roman" panose="02020603050405020304" pitchFamily="18" charset="0"/>
                <a:ea typeface="+mn-ea"/>
                <a:cs typeface="Times New Roman" panose="02020603050405020304" pitchFamily="18" charset="0"/>
              </a:rPr>
              <a:t>ugdymo procese– </a:t>
            </a:r>
            <a:r>
              <a:rPr lang="lt-LT" sz="6600" b="1" dirty="0">
                <a:solidFill>
                  <a:prstClr val="black"/>
                </a:solidFill>
                <a:latin typeface="Times New Roman" panose="02020603050405020304" pitchFamily="18" charset="0"/>
                <a:ea typeface="+mn-ea"/>
                <a:cs typeface="Times New Roman" panose="02020603050405020304" pitchFamily="18" charset="0"/>
              </a:rPr>
              <a:t>raktas į didesnius mokinių pasiekimus. </a:t>
            </a:r>
            <a:br>
              <a:rPr lang="lt-LT" sz="6600" b="1" dirty="0">
                <a:solidFill>
                  <a:prstClr val="black"/>
                </a:solidFill>
                <a:latin typeface="Times New Roman" panose="02020603050405020304" pitchFamily="18" charset="0"/>
                <a:ea typeface="+mn-ea"/>
                <a:cs typeface="Times New Roman" panose="02020603050405020304" pitchFamily="18" charset="0"/>
              </a:rPr>
            </a:br>
            <a:endParaRPr lang="lt-LT"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681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276225" y="228600"/>
            <a:ext cx="8591550" cy="11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eorgia" pitchFamily="18" charset="0"/>
              </a:defRPr>
            </a:lvl2pPr>
            <a:lvl3pPr algn="l" rtl="0" eaLnBrk="0" fontAlgn="base" hangingPunct="0">
              <a:spcBef>
                <a:spcPct val="0"/>
              </a:spcBef>
              <a:spcAft>
                <a:spcPct val="0"/>
              </a:spcAft>
              <a:defRPr sz="4400">
                <a:solidFill>
                  <a:schemeClr val="tx2"/>
                </a:solidFill>
                <a:latin typeface="Georgia" pitchFamily="18" charset="0"/>
              </a:defRPr>
            </a:lvl3pPr>
            <a:lvl4pPr algn="l" rtl="0" eaLnBrk="0" fontAlgn="base" hangingPunct="0">
              <a:spcBef>
                <a:spcPct val="0"/>
              </a:spcBef>
              <a:spcAft>
                <a:spcPct val="0"/>
              </a:spcAft>
              <a:defRPr sz="4400">
                <a:solidFill>
                  <a:schemeClr val="tx2"/>
                </a:solidFill>
                <a:latin typeface="Georgia" pitchFamily="18" charset="0"/>
              </a:defRPr>
            </a:lvl4pPr>
            <a:lvl5pPr algn="l" rtl="0" eaLnBrk="0" fontAlgn="base" hangingPunct="0">
              <a:spcBef>
                <a:spcPct val="0"/>
              </a:spcBef>
              <a:spcAft>
                <a:spcPct val="0"/>
              </a:spcAft>
              <a:defRPr sz="4400">
                <a:solidFill>
                  <a:schemeClr val="tx2"/>
                </a:solidFill>
                <a:latin typeface="Georgia" pitchFamily="18" charset="0"/>
              </a:defRPr>
            </a:lvl5pPr>
            <a:lvl6pPr marL="457200" algn="l" rtl="0" eaLnBrk="1" fontAlgn="base" hangingPunct="1">
              <a:spcBef>
                <a:spcPct val="0"/>
              </a:spcBef>
              <a:spcAft>
                <a:spcPct val="0"/>
              </a:spcAft>
              <a:defRPr sz="4400">
                <a:solidFill>
                  <a:schemeClr val="tx2"/>
                </a:solidFill>
                <a:latin typeface="Georgia" pitchFamily="18" charset="0"/>
              </a:defRPr>
            </a:lvl6pPr>
            <a:lvl7pPr marL="914400" algn="l" rtl="0" eaLnBrk="1" fontAlgn="base" hangingPunct="1">
              <a:spcBef>
                <a:spcPct val="0"/>
              </a:spcBef>
              <a:spcAft>
                <a:spcPct val="0"/>
              </a:spcAft>
              <a:defRPr sz="4400">
                <a:solidFill>
                  <a:schemeClr val="tx2"/>
                </a:solidFill>
                <a:latin typeface="Georgia" pitchFamily="18" charset="0"/>
              </a:defRPr>
            </a:lvl7pPr>
            <a:lvl8pPr marL="1371600" algn="l" rtl="0" eaLnBrk="1" fontAlgn="base" hangingPunct="1">
              <a:spcBef>
                <a:spcPct val="0"/>
              </a:spcBef>
              <a:spcAft>
                <a:spcPct val="0"/>
              </a:spcAft>
              <a:defRPr sz="4400">
                <a:solidFill>
                  <a:schemeClr val="tx2"/>
                </a:solidFill>
                <a:latin typeface="Georgia" pitchFamily="18" charset="0"/>
              </a:defRPr>
            </a:lvl8pPr>
            <a:lvl9pPr marL="1828800" algn="l" rtl="0" eaLnBrk="1" fontAlgn="base" hangingPunct="1">
              <a:spcBef>
                <a:spcPct val="0"/>
              </a:spcBef>
              <a:spcAft>
                <a:spcPct val="0"/>
              </a:spcAft>
              <a:defRPr sz="4400">
                <a:solidFill>
                  <a:schemeClr val="tx2"/>
                </a:solidFill>
                <a:latin typeface="Georgia"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lt-LT" altLang="lt-LT" sz="36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MOKYKLOS IR TĖVŲ BENDRADARBIAVIMO SVARBA</a:t>
            </a:r>
            <a:r>
              <a:rPr kumimoji="0" lang="lt-LT" altLang="lt-LT" sz="4400" b="0" i="0" u="none" strike="noStrike" kern="1200" cap="none" spc="0" normalizeH="0" baseline="0" noProof="0" dirty="0" smtClean="0">
                <a:ln>
                  <a:noFill/>
                </a:ln>
                <a:solidFill>
                  <a:srgbClr val="FF0000"/>
                </a:solidFill>
                <a:effectLst/>
                <a:uLnTx/>
                <a:uFillTx/>
                <a:latin typeface="Georgia"/>
                <a:ea typeface="+mj-ea"/>
                <a:cs typeface="Times New Roman" pitchFamily="18" charset="0"/>
              </a:rPr>
              <a:t> </a:t>
            </a:r>
            <a:endParaRPr kumimoji="0" lang="lt-LT" altLang="lt-LT" sz="4400" b="0" i="0" u="none" strike="noStrike" kern="1200" cap="none" spc="0" normalizeH="0" baseline="0" noProof="0" dirty="0" smtClean="0">
              <a:ln>
                <a:noFill/>
              </a:ln>
              <a:solidFill>
                <a:srgbClr val="775F55"/>
              </a:solidFill>
              <a:effectLst/>
              <a:uLnTx/>
              <a:uFillTx/>
              <a:latin typeface="Georgia"/>
              <a:ea typeface="+mj-ea"/>
              <a:cs typeface="+mj-cs"/>
            </a:endParaRPr>
          </a:p>
        </p:txBody>
      </p:sp>
      <p:sp>
        <p:nvSpPr>
          <p:cNvPr id="5" name="Content Placeholder 2"/>
          <p:cNvSpPr>
            <a:spLocks noGrp="1"/>
          </p:cNvSpPr>
          <p:nvPr>
            <p:ph sz="quarter" idx="13"/>
          </p:nvPr>
        </p:nvSpPr>
        <p:spPr bwMode="auto">
          <a:xfrm>
            <a:off x="107504" y="1556792"/>
            <a:ext cx="8928992" cy="467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tx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tx2"/>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tx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chemeClr val="tx2"/>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chemeClr val="tx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marR="0" lvl="0" indent="457200" algn="l" defTabSz="914400" rtl="0" eaLnBrk="1" fontAlgn="base" latinLnBrk="0" hangingPunct="1">
              <a:lnSpc>
                <a:spcPct val="100000"/>
              </a:lnSpc>
              <a:spcBef>
                <a:spcPts val="700"/>
              </a:spcBef>
              <a:spcAft>
                <a:spcPct val="0"/>
              </a:spcAft>
              <a:buClr>
                <a:srgbClr val="775F55"/>
              </a:buClr>
              <a:buSzPct val="60000"/>
              <a:buFont typeface="Wingdings" pitchFamily="2" charset="2"/>
              <a:buChar char=""/>
              <a:tabLst/>
              <a:defRPr/>
            </a:pPr>
            <a:r>
              <a:rPr kumimoji="0" lang="lt-LT" altLang="lt-LT" sz="36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Mokyklos ir šeimos bendradarbiavimas yra vienas svarbiausių veiksnių, darančių teigiamą poveikį sėkmingam vaikų mokymuisi mokykloje. </a:t>
            </a:r>
          </a:p>
          <a:p>
            <a:pPr marL="319088" marR="0" lvl="0" indent="457200" algn="l" defTabSz="914400" rtl="0" eaLnBrk="1" fontAlgn="base" latinLnBrk="0" hangingPunct="1">
              <a:lnSpc>
                <a:spcPct val="100000"/>
              </a:lnSpc>
              <a:spcBef>
                <a:spcPts val="700"/>
              </a:spcBef>
              <a:spcAft>
                <a:spcPct val="0"/>
              </a:spcAft>
              <a:buClr>
                <a:srgbClr val="775F55"/>
              </a:buClr>
              <a:buSzPct val="60000"/>
              <a:buFont typeface="Wingdings" pitchFamily="2" charset="2"/>
              <a:buChar char=""/>
              <a:tabLst/>
              <a:defRPr/>
            </a:pPr>
            <a:r>
              <a:rPr kumimoji="0" lang="lt-LT" altLang="lt-LT" sz="36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Mokytojų ir tėvų bendravimas skatina abiejų pusių tobulėjimą.</a:t>
            </a:r>
            <a:r>
              <a:rPr kumimoji="0" lang="lt-LT" altLang="lt-LT" sz="28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lt-LT" altLang="lt-LT" sz="2000" b="0" i="0" u="none" strike="noStrike" kern="1200" cap="none" spc="0" normalizeH="0" baseline="0" noProof="0" dirty="0" smtClean="0">
                <a:ln>
                  <a:noFill/>
                </a:ln>
                <a:solidFill>
                  <a:sysClr val="windowText" lastClr="000000"/>
                </a:solidFill>
                <a:effectLst/>
                <a:uLnTx/>
                <a:uFillTx/>
                <a:latin typeface="Georgia"/>
                <a:ea typeface="+mn-ea"/>
                <a:cs typeface="+mn-cs"/>
              </a:rPr>
              <a:t>(A. Hargreaves,1999)</a:t>
            </a:r>
            <a:r>
              <a:rPr kumimoji="0" lang="lt-LT" altLang="lt-LT" sz="2800" b="0" i="0" u="none" strike="noStrike" kern="1200" cap="none" spc="0" normalizeH="0" baseline="0" noProof="0" dirty="0" smtClean="0">
                <a:ln>
                  <a:noFill/>
                </a:ln>
                <a:solidFill>
                  <a:sysClr val="windowText" lastClr="000000"/>
                </a:solidFill>
                <a:effectLst/>
                <a:uLnTx/>
                <a:uFillTx/>
                <a:latin typeface="Georgia"/>
                <a:ea typeface="+mn-ea"/>
                <a:cs typeface="+mn-cs"/>
              </a:rPr>
              <a:t>. </a:t>
            </a:r>
          </a:p>
          <a:p>
            <a:pPr marL="319088" marR="0" lvl="0" indent="457200" algn="l" defTabSz="914400" rtl="0" eaLnBrk="1" fontAlgn="base" latinLnBrk="0" hangingPunct="1">
              <a:lnSpc>
                <a:spcPct val="100000"/>
              </a:lnSpc>
              <a:spcBef>
                <a:spcPts val="700"/>
              </a:spcBef>
              <a:spcAft>
                <a:spcPct val="0"/>
              </a:spcAft>
              <a:buClr>
                <a:srgbClr val="775F55"/>
              </a:buClr>
              <a:buSzPct val="60000"/>
              <a:buFont typeface="Arial" charset="0"/>
              <a:buNone/>
              <a:tabLst/>
              <a:defRPr/>
            </a:pPr>
            <a:endParaRPr kumimoji="0" lang="lt-LT" altLang="lt-LT" sz="2800" b="0" i="0" u="none" strike="noStrike" kern="1200" cap="none" spc="0" normalizeH="0" baseline="0" noProof="0" dirty="0" smtClean="0">
              <a:ln>
                <a:noFill/>
              </a:ln>
              <a:solidFill>
                <a:srgbClr val="000000"/>
              </a:solidFill>
              <a:effectLst/>
              <a:uLnTx/>
              <a:uFillTx/>
              <a:latin typeface="Georgia"/>
              <a:ea typeface="+mn-ea"/>
              <a:cs typeface="Times New Roman" pitchFamily="18" charset="0"/>
            </a:endParaRPr>
          </a:p>
        </p:txBody>
      </p:sp>
    </p:spTree>
    <p:extLst>
      <p:ext uri="{BB962C8B-B14F-4D97-AF65-F5344CB8AC3E}">
        <p14:creationId xmlns:p14="http://schemas.microsoft.com/office/powerpoint/2010/main" val="555371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76225" y="228601"/>
            <a:ext cx="8591550" cy="320080"/>
          </a:xfrm>
        </p:spPr>
        <p:txBody>
          <a:bodyPr>
            <a:normAutofit fontScale="90000"/>
          </a:bodyPr>
          <a:lstStyle/>
          <a:p>
            <a:endParaRPr lang="lt-LT" dirty="0"/>
          </a:p>
        </p:txBody>
      </p:sp>
      <p:sp>
        <p:nvSpPr>
          <p:cNvPr id="4" name="Content Placeholder 1"/>
          <p:cNvSpPr>
            <a:spLocks noGrp="1"/>
          </p:cNvSpPr>
          <p:nvPr>
            <p:ph sz="quarter" idx="13"/>
          </p:nvPr>
        </p:nvSpPr>
        <p:spPr bwMode="auto">
          <a:xfrm>
            <a:off x="0" y="0"/>
            <a:ext cx="9036496"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319088" indent="-319088" algn="l" rtl="0" eaLnBrk="0" fontAlgn="base" hangingPunct="0">
              <a:spcBef>
                <a:spcPts val="700"/>
              </a:spcBef>
              <a:spcAft>
                <a:spcPct val="0"/>
              </a:spcAft>
              <a:buClr>
                <a:schemeClr val="tx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tx2"/>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tx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chemeClr val="tx2"/>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chemeClr val="tx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endParaRPr kumimoji="0" lang="lt-LT" altLang="lt-LT" sz="3600" b="0" i="0" u="sng" strike="noStrike" kern="1200" cap="none" spc="0" normalizeH="0" baseline="0" noProof="0" dirty="0" smtClean="0">
              <a:ln>
                <a:noFill/>
              </a:ln>
              <a:solidFill>
                <a:sysClr val="windowText" lastClr="000000"/>
              </a:solidFill>
              <a:effectLst/>
              <a:uLnTx/>
              <a:uFillTx/>
              <a:latin typeface="Georgia"/>
              <a:ea typeface="+mn-ea"/>
              <a:cs typeface="+mn-cs"/>
            </a:endParaRPr>
          </a:p>
          <a:p>
            <a:pPr marL="0" marR="0" lvl="0" indent="0" algn="r"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endParaRPr lang="lt-LT" altLang="lt-LT" sz="3600" u="sng" spc="0" dirty="0">
              <a:solidFill>
                <a:sysClr val="windowText" lastClr="000000"/>
              </a:solidFill>
              <a:latin typeface="Georgia"/>
            </a:endParaRPr>
          </a:p>
          <a:p>
            <a:pPr marL="0" marR="0" lvl="0" indent="0" algn="r"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endParaRPr kumimoji="0" lang="lt-LT" altLang="lt-LT" sz="3600" b="0" i="0" u="sng" strike="noStrike" kern="1200" cap="none" spc="0" normalizeH="0" baseline="0" noProof="0" dirty="0" smtClean="0">
              <a:ln>
                <a:noFill/>
              </a:ln>
              <a:solidFill>
                <a:sysClr val="windowText" lastClr="000000"/>
              </a:solidFill>
              <a:effectLst/>
              <a:uLnTx/>
              <a:uFillTx/>
              <a:latin typeface="Georgia"/>
              <a:ea typeface="+mn-ea"/>
              <a:cs typeface="+mn-cs"/>
            </a:endParaRPr>
          </a:p>
          <a:p>
            <a:pPr marL="0" marR="0" lvl="0" indent="0" algn="r"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endParaRPr kumimoji="0" lang="lt-LT" altLang="lt-LT" sz="3600" b="0" i="0" u="sng" strike="noStrike" kern="1200" cap="none" spc="0" normalizeH="0" baseline="0" noProof="0" dirty="0" smtClean="0">
              <a:ln>
                <a:noFill/>
              </a:ln>
              <a:solidFill>
                <a:sysClr val="windowText" lastClr="000000"/>
              </a:solidFill>
              <a:effectLst/>
              <a:uLnTx/>
              <a:uFillTx/>
              <a:latin typeface="Georgia"/>
              <a:ea typeface="+mn-ea"/>
              <a:cs typeface="+mn-cs"/>
            </a:endParaRPr>
          </a:p>
          <a:p>
            <a:pPr marL="0" marR="0" lvl="0" indent="0" algn="r"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endParaRPr kumimoji="0" lang="lt-LT" altLang="lt-LT" sz="3600" b="0" i="0" u="sng" strike="noStrike" kern="1200" cap="none" spc="0" normalizeH="0" baseline="0" noProof="0" dirty="0" smtClean="0">
              <a:ln>
                <a:noFill/>
              </a:ln>
              <a:solidFill>
                <a:sysClr val="windowText" lastClr="000000"/>
              </a:solidFill>
              <a:effectLst/>
              <a:uLnTx/>
              <a:uFillTx/>
              <a:latin typeface="Georgia"/>
              <a:ea typeface="+mn-ea"/>
              <a:cs typeface="+mn-cs"/>
            </a:endParaRPr>
          </a:p>
          <a:p>
            <a:pPr marL="0" marR="0" lvl="0" indent="0" algn="r"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endParaRPr lang="lt-LT" altLang="lt-LT" sz="3600" u="sng" spc="0" dirty="0" smtClean="0">
              <a:solidFill>
                <a:sysClr val="windowText" lastClr="000000"/>
              </a:solidFill>
              <a:latin typeface="Georgia"/>
            </a:endParaRPr>
          </a:p>
          <a:p>
            <a:pPr marL="0" marR="0" lvl="0" indent="0" algn="r"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endParaRPr lang="lt-LT" altLang="lt-LT" sz="3600" u="sng" spc="0" dirty="0">
              <a:solidFill>
                <a:sysClr val="windowText" lastClr="000000"/>
              </a:solidFill>
              <a:latin typeface="Georgia"/>
            </a:endParaRPr>
          </a:p>
          <a:p>
            <a:pPr marL="0" marR="0" lvl="0" indent="0" algn="r"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endParaRPr lang="lt-LT" altLang="lt-LT" sz="3600" u="sng" spc="0" dirty="0">
              <a:solidFill>
                <a:sysClr val="windowText" lastClr="000000"/>
              </a:solidFill>
              <a:latin typeface="Georgia"/>
            </a:endParaRPr>
          </a:p>
          <a:p>
            <a:pPr marL="0" marR="0" lvl="0" indent="0" algn="r"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r>
              <a:rPr kumimoji="0" lang="lt-LT" altLang="lt-LT" sz="9600" b="1" i="0" u="sng"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Partnerystė </a:t>
            </a:r>
          </a:p>
          <a:p>
            <a:pPr marL="0" marR="0" lvl="0" indent="0" algn="r"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r>
              <a:rPr kumimoji="0" lang="lt-LT" altLang="lt-LT" sz="96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Pasitikėjimas,</a:t>
            </a:r>
          </a:p>
          <a:p>
            <a:pPr marL="0" marR="0" lvl="0" indent="0" algn="r"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r>
              <a:rPr kumimoji="0" lang="lt-LT" altLang="lt-LT" sz="96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lygiateisiškumas,</a:t>
            </a:r>
          </a:p>
          <a:p>
            <a:pPr marL="0" marR="0" lvl="0" indent="0" algn="r"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r>
              <a:rPr kumimoji="0" lang="lt-LT" altLang="lt-LT" sz="96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intensyvus bendradarbiavimas</a:t>
            </a:r>
          </a:p>
          <a:p>
            <a:pPr marL="0" marR="0" lvl="0" indent="0" algn="ctr"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endParaRPr kumimoji="0" lang="lt-LT" altLang="lt-LT" sz="4200" b="0" i="0" u="sng"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endParaRPr kumimoji="0" lang="lt-LT" altLang="lt-LT" sz="9600" b="0" i="0" u="sng"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r>
              <a:rPr kumimoji="0" lang="lt-LT" altLang="lt-LT" sz="9600" b="1" i="0" u="sng"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Bendradarbiavimas</a:t>
            </a:r>
          </a:p>
          <a:p>
            <a:pPr marL="0" marR="0" lvl="0" indent="0" algn="ctr"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r>
              <a:rPr kumimoji="0" lang="lt-LT" altLang="lt-LT" sz="96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Tikslų, planų ir veiksmų derinimas</a:t>
            </a:r>
          </a:p>
          <a:p>
            <a:pPr marL="0" marR="0" lvl="0" indent="0" algn="l"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endParaRPr kumimoji="0" lang="lt-LT" altLang="lt-LT" sz="45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endParaRPr kumimoji="0" lang="lt-LT" altLang="lt-LT" sz="3600" b="0"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0" marR="0" lvl="0" indent="0" algn="l"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endParaRPr lang="lt-LT" altLang="lt-LT" sz="9600" u="sng" spc="0" dirty="0">
              <a:solidFill>
                <a:sysClr val="windowText" lastClr="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r>
              <a:rPr kumimoji="0" lang="lt-LT" altLang="lt-LT" sz="9600" b="1" i="0" u="sng"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Bendravimas</a:t>
            </a:r>
          </a:p>
          <a:p>
            <a:pPr marL="0" marR="0" lvl="0" indent="0" algn="l"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r>
              <a:rPr kumimoji="0" lang="lt-LT" altLang="lt-LT" sz="96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Informacijos suteikimas ir</a:t>
            </a:r>
          </a:p>
          <a:p>
            <a:pPr marL="0" marR="0" lvl="0" indent="0" algn="l" defTabSz="914400" rtl="0" eaLnBrk="1" fontAlgn="base" latinLnBrk="0" hangingPunct="1">
              <a:lnSpc>
                <a:spcPct val="100000"/>
              </a:lnSpc>
              <a:spcBef>
                <a:spcPts val="700"/>
              </a:spcBef>
              <a:spcAft>
                <a:spcPct val="0"/>
              </a:spcAft>
              <a:buClr>
                <a:srgbClr val="775F55"/>
              </a:buClr>
              <a:buSzPct val="60000"/>
              <a:buFont typeface="Wingdings" pitchFamily="2" charset="2"/>
              <a:buNone/>
              <a:tabLst/>
              <a:defRPr/>
            </a:pPr>
            <a:r>
              <a:rPr kumimoji="0" lang="lt-LT" altLang="lt-LT" sz="96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gavimas</a:t>
            </a: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3" y="3789040"/>
            <a:ext cx="1944216" cy="1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16632"/>
            <a:ext cx="2001838" cy="14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700808"/>
            <a:ext cx="2952328" cy="194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658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276225" y="228600"/>
            <a:ext cx="8591550"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eorgia" pitchFamily="18" charset="0"/>
              </a:defRPr>
            </a:lvl2pPr>
            <a:lvl3pPr algn="l" rtl="0" eaLnBrk="0" fontAlgn="base" hangingPunct="0">
              <a:spcBef>
                <a:spcPct val="0"/>
              </a:spcBef>
              <a:spcAft>
                <a:spcPct val="0"/>
              </a:spcAft>
              <a:defRPr sz="4400">
                <a:solidFill>
                  <a:schemeClr val="tx2"/>
                </a:solidFill>
                <a:latin typeface="Georgia" pitchFamily="18" charset="0"/>
              </a:defRPr>
            </a:lvl3pPr>
            <a:lvl4pPr algn="l" rtl="0" eaLnBrk="0" fontAlgn="base" hangingPunct="0">
              <a:spcBef>
                <a:spcPct val="0"/>
              </a:spcBef>
              <a:spcAft>
                <a:spcPct val="0"/>
              </a:spcAft>
              <a:defRPr sz="4400">
                <a:solidFill>
                  <a:schemeClr val="tx2"/>
                </a:solidFill>
                <a:latin typeface="Georgia" pitchFamily="18" charset="0"/>
              </a:defRPr>
            </a:lvl4pPr>
            <a:lvl5pPr algn="l" rtl="0" eaLnBrk="0" fontAlgn="base" hangingPunct="0">
              <a:spcBef>
                <a:spcPct val="0"/>
              </a:spcBef>
              <a:spcAft>
                <a:spcPct val="0"/>
              </a:spcAft>
              <a:defRPr sz="4400">
                <a:solidFill>
                  <a:schemeClr val="tx2"/>
                </a:solidFill>
                <a:latin typeface="Georgia" pitchFamily="18" charset="0"/>
              </a:defRPr>
            </a:lvl5pPr>
            <a:lvl6pPr marL="457200" algn="l" rtl="0" eaLnBrk="1" fontAlgn="base" hangingPunct="1">
              <a:spcBef>
                <a:spcPct val="0"/>
              </a:spcBef>
              <a:spcAft>
                <a:spcPct val="0"/>
              </a:spcAft>
              <a:defRPr sz="4400">
                <a:solidFill>
                  <a:schemeClr val="tx2"/>
                </a:solidFill>
                <a:latin typeface="Georgia" pitchFamily="18" charset="0"/>
              </a:defRPr>
            </a:lvl6pPr>
            <a:lvl7pPr marL="914400" algn="l" rtl="0" eaLnBrk="1" fontAlgn="base" hangingPunct="1">
              <a:spcBef>
                <a:spcPct val="0"/>
              </a:spcBef>
              <a:spcAft>
                <a:spcPct val="0"/>
              </a:spcAft>
              <a:defRPr sz="4400">
                <a:solidFill>
                  <a:schemeClr val="tx2"/>
                </a:solidFill>
                <a:latin typeface="Georgia" pitchFamily="18" charset="0"/>
              </a:defRPr>
            </a:lvl7pPr>
            <a:lvl8pPr marL="1371600" algn="l" rtl="0" eaLnBrk="1" fontAlgn="base" hangingPunct="1">
              <a:spcBef>
                <a:spcPct val="0"/>
              </a:spcBef>
              <a:spcAft>
                <a:spcPct val="0"/>
              </a:spcAft>
              <a:defRPr sz="4400">
                <a:solidFill>
                  <a:schemeClr val="tx2"/>
                </a:solidFill>
                <a:latin typeface="Georgia" pitchFamily="18" charset="0"/>
              </a:defRPr>
            </a:lvl8pPr>
            <a:lvl9pPr marL="1828800" algn="l" rtl="0" eaLnBrk="1" fontAlgn="base" hangingPunct="1">
              <a:spcBef>
                <a:spcPct val="0"/>
              </a:spcBef>
              <a:spcAft>
                <a:spcPct val="0"/>
              </a:spcAft>
              <a:defRPr sz="4400">
                <a:solidFill>
                  <a:schemeClr val="tx2"/>
                </a:solidFill>
                <a:latin typeface="Georg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altLang="lt-LT" sz="36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ŠEIMOS IR MOKYKLOS BENDRADARBIAVIMO NAUDA</a:t>
            </a:r>
          </a:p>
        </p:txBody>
      </p:sp>
      <p:sp>
        <p:nvSpPr>
          <p:cNvPr id="5" name="Content Placeholder 2"/>
          <p:cNvSpPr>
            <a:spLocks noGrp="1"/>
          </p:cNvSpPr>
          <p:nvPr>
            <p:ph sz="quarter" idx="13"/>
          </p:nvPr>
        </p:nvSpPr>
        <p:spPr bwMode="auto">
          <a:xfrm>
            <a:off x="274320" y="1298448"/>
            <a:ext cx="8595360"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19088" indent="-319088" algn="l" rtl="0" eaLnBrk="0" fontAlgn="base" hangingPunct="0">
              <a:spcBef>
                <a:spcPts val="700"/>
              </a:spcBef>
              <a:spcAft>
                <a:spcPct val="0"/>
              </a:spcAft>
              <a:buClr>
                <a:schemeClr val="tx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tx2"/>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tx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chemeClr val="tx2"/>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chemeClr val="tx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marR="0" lvl="0" indent="-319088" algn="l" defTabSz="914400" rtl="0" eaLnBrk="1" fontAlgn="base" latinLnBrk="0" hangingPunct="1">
              <a:lnSpc>
                <a:spcPct val="100000"/>
              </a:lnSpc>
              <a:spcBef>
                <a:spcPts val="700"/>
              </a:spcBef>
              <a:spcAft>
                <a:spcPct val="0"/>
              </a:spcAft>
              <a:buClr>
                <a:srgbClr val="775F55"/>
              </a:buClr>
              <a:buSzPct val="60000"/>
              <a:buFont typeface="Arial" charset="0"/>
              <a:buChar char="•"/>
              <a:tabLst/>
              <a:defRPr/>
            </a:pPr>
            <a:r>
              <a:rPr kumimoji="0" lang="lt-LT" altLang="lt-LT" sz="32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Vaikui</a:t>
            </a:r>
          </a:p>
          <a:p>
            <a:pPr marL="319088" marR="0" lvl="0" indent="-319088" algn="l" defTabSz="914400" rtl="0" eaLnBrk="1" fontAlgn="base" latinLnBrk="0" hangingPunct="1">
              <a:lnSpc>
                <a:spcPct val="100000"/>
              </a:lnSpc>
              <a:spcBef>
                <a:spcPts val="700"/>
              </a:spcBef>
              <a:spcAft>
                <a:spcPct val="0"/>
              </a:spcAft>
              <a:buClr>
                <a:srgbClr val="775F55"/>
              </a:buClr>
              <a:buSzPct val="60000"/>
              <a:buFont typeface="Arial" charset="0"/>
              <a:buChar char="•"/>
              <a:tabLst/>
              <a:defRPr/>
            </a:pPr>
            <a:endParaRPr kumimoji="0" lang="lt-LT" altLang="lt-LT" sz="32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endParaRPr>
          </a:p>
          <a:p>
            <a:pPr marL="319088" marR="0" lvl="0" indent="-319088" algn="l" defTabSz="914400" rtl="0" eaLnBrk="1" fontAlgn="base" latinLnBrk="0" hangingPunct="1">
              <a:lnSpc>
                <a:spcPct val="100000"/>
              </a:lnSpc>
              <a:spcBef>
                <a:spcPts val="700"/>
              </a:spcBef>
              <a:spcAft>
                <a:spcPct val="0"/>
              </a:spcAft>
              <a:buClr>
                <a:srgbClr val="775F55"/>
              </a:buClr>
              <a:buSzPct val="60000"/>
              <a:buFont typeface="Arial" charset="0"/>
              <a:buChar char="•"/>
              <a:tabLst/>
              <a:defRPr/>
            </a:pPr>
            <a:r>
              <a:rPr kumimoji="0" lang="lt-LT" altLang="lt-LT" sz="32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Pedagogams</a:t>
            </a:r>
          </a:p>
          <a:p>
            <a:pPr marL="319088" marR="0" lvl="0" indent="-319088" algn="l" defTabSz="914400" rtl="0" eaLnBrk="1" fontAlgn="base" latinLnBrk="0" hangingPunct="1">
              <a:lnSpc>
                <a:spcPct val="100000"/>
              </a:lnSpc>
              <a:spcBef>
                <a:spcPts val="700"/>
              </a:spcBef>
              <a:spcAft>
                <a:spcPct val="0"/>
              </a:spcAft>
              <a:buClr>
                <a:srgbClr val="775F55"/>
              </a:buClr>
              <a:buSzPct val="60000"/>
              <a:buFont typeface="Arial" charset="0"/>
              <a:buChar char="•"/>
              <a:tabLst/>
              <a:defRPr/>
            </a:pPr>
            <a:endParaRPr kumimoji="0" lang="lt-LT" altLang="lt-LT" sz="32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endParaRPr>
          </a:p>
          <a:p>
            <a:pPr marL="319088" marR="0" lvl="0" indent="-319088" algn="l" defTabSz="914400" rtl="0" eaLnBrk="1" fontAlgn="base" latinLnBrk="0" hangingPunct="1">
              <a:lnSpc>
                <a:spcPct val="100000"/>
              </a:lnSpc>
              <a:spcBef>
                <a:spcPts val="700"/>
              </a:spcBef>
              <a:spcAft>
                <a:spcPct val="0"/>
              </a:spcAft>
              <a:buClr>
                <a:srgbClr val="775F55"/>
              </a:buClr>
              <a:buSzPct val="60000"/>
              <a:buFont typeface="Arial" charset="0"/>
              <a:buChar char="•"/>
              <a:tabLst/>
              <a:defRPr/>
            </a:pPr>
            <a:r>
              <a:rPr kumimoji="0" lang="lt-LT" altLang="lt-LT" sz="32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Tėvams </a:t>
            </a:r>
          </a:p>
          <a:p>
            <a:pPr marL="319088" marR="0" lvl="0" indent="-319088" algn="l" defTabSz="914400" rtl="0" eaLnBrk="1" fontAlgn="base" latinLnBrk="0" hangingPunct="1">
              <a:lnSpc>
                <a:spcPct val="100000"/>
              </a:lnSpc>
              <a:spcBef>
                <a:spcPts val="700"/>
              </a:spcBef>
              <a:spcAft>
                <a:spcPct val="0"/>
              </a:spcAft>
              <a:buClr>
                <a:srgbClr val="775F55"/>
              </a:buClr>
              <a:buSzPct val="60000"/>
              <a:buFont typeface="Arial" charset="0"/>
              <a:buChar char="•"/>
              <a:tabLst/>
              <a:defRPr/>
            </a:pPr>
            <a:endParaRPr kumimoji="0" lang="lt-LT" altLang="lt-LT" sz="32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endParaRPr>
          </a:p>
          <a:p>
            <a:pPr marL="319088" marR="0" lvl="0" indent="-319088" algn="l" defTabSz="914400" rtl="0" eaLnBrk="1" fontAlgn="base" latinLnBrk="0" hangingPunct="1">
              <a:lnSpc>
                <a:spcPct val="100000"/>
              </a:lnSpc>
              <a:spcBef>
                <a:spcPts val="700"/>
              </a:spcBef>
              <a:spcAft>
                <a:spcPct val="0"/>
              </a:spcAft>
              <a:buClr>
                <a:srgbClr val="775F55"/>
              </a:buClr>
              <a:buSzPct val="60000"/>
              <a:buFont typeface="Arial" charset="0"/>
              <a:buChar char="•"/>
              <a:tabLst/>
              <a:defRPr/>
            </a:pPr>
            <a:r>
              <a:rPr kumimoji="0" lang="lt-LT" altLang="lt-LT" sz="32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Mokyklai</a:t>
            </a:r>
          </a:p>
          <a:p>
            <a:pPr marL="319088" marR="0" lvl="0" indent="-319088" algn="l" defTabSz="914400" rtl="0" eaLnBrk="1" fontAlgn="base" latinLnBrk="0" hangingPunct="1">
              <a:lnSpc>
                <a:spcPct val="100000"/>
              </a:lnSpc>
              <a:spcBef>
                <a:spcPts val="700"/>
              </a:spcBef>
              <a:spcAft>
                <a:spcPct val="0"/>
              </a:spcAft>
              <a:buClr>
                <a:srgbClr val="775F55"/>
              </a:buClr>
              <a:buSzPct val="60000"/>
              <a:buFont typeface="Arial" charset="0"/>
              <a:buChar char="•"/>
              <a:tabLst/>
              <a:defRPr/>
            </a:pPr>
            <a:endParaRPr kumimoji="0" lang="lt-LT" altLang="lt-LT" sz="32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endParaRPr>
          </a:p>
          <a:p>
            <a:pPr marL="319088" marR="0" lvl="0" indent="-319088" algn="l" defTabSz="914400" rtl="0" eaLnBrk="1" fontAlgn="base" latinLnBrk="0" hangingPunct="1">
              <a:lnSpc>
                <a:spcPct val="100000"/>
              </a:lnSpc>
              <a:spcBef>
                <a:spcPts val="700"/>
              </a:spcBef>
              <a:spcAft>
                <a:spcPct val="0"/>
              </a:spcAft>
              <a:buClr>
                <a:srgbClr val="775F55"/>
              </a:buClr>
              <a:buSzPct val="60000"/>
              <a:buFont typeface="Arial" charset="0"/>
              <a:buChar char="•"/>
              <a:tabLst/>
              <a:defRPr/>
            </a:pPr>
            <a:r>
              <a:rPr kumimoji="0" lang="lt-LT" altLang="lt-LT" sz="32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Bendruomenei</a:t>
            </a:r>
          </a:p>
          <a:p>
            <a:pPr marL="319088" marR="0" lvl="0" indent="-319088" algn="l" defTabSz="914400" rtl="0" eaLnBrk="1" fontAlgn="base" latinLnBrk="0" hangingPunct="1">
              <a:lnSpc>
                <a:spcPct val="100000"/>
              </a:lnSpc>
              <a:spcBef>
                <a:spcPts val="700"/>
              </a:spcBef>
              <a:spcAft>
                <a:spcPct val="0"/>
              </a:spcAft>
              <a:buClr>
                <a:srgbClr val="775F55"/>
              </a:buClr>
              <a:buSzPct val="60000"/>
              <a:buFont typeface="Arial" charset="0"/>
              <a:buChar char="•"/>
              <a:tabLst/>
              <a:defRPr/>
            </a:pPr>
            <a:endParaRPr kumimoji="0" lang="lt-LT" altLang="lt-LT" sz="3200" b="0"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920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323528" y="404664"/>
            <a:ext cx="8591550"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eorgia" pitchFamily="18" charset="0"/>
              </a:defRPr>
            </a:lvl2pPr>
            <a:lvl3pPr algn="l" rtl="0" eaLnBrk="0" fontAlgn="base" hangingPunct="0">
              <a:spcBef>
                <a:spcPct val="0"/>
              </a:spcBef>
              <a:spcAft>
                <a:spcPct val="0"/>
              </a:spcAft>
              <a:defRPr sz="4400">
                <a:solidFill>
                  <a:schemeClr val="tx2"/>
                </a:solidFill>
                <a:latin typeface="Georgia" pitchFamily="18" charset="0"/>
              </a:defRPr>
            </a:lvl3pPr>
            <a:lvl4pPr algn="l" rtl="0" eaLnBrk="0" fontAlgn="base" hangingPunct="0">
              <a:spcBef>
                <a:spcPct val="0"/>
              </a:spcBef>
              <a:spcAft>
                <a:spcPct val="0"/>
              </a:spcAft>
              <a:defRPr sz="4400">
                <a:solidFill>
                  <a:schemeClr val="tx2"/>
                </a:solidFill>
                <a:latin typeface="Georgia" pitchFamily="18" charset="0"/>
              </a:defRPr>
            </a:lvl4pPr>
            <a:lvl5pPr algn="l" rtl="0" eaLnBrk="0" fontAlgn="base" hangingPunct="0">
              <a:spcBef>
                <a:spcPct val="0"/>
              </a:spcBef>
              <a:spcAft>
                <a:spcPct val="0"/>
              </a:spcAft>
              <a:defRPr sz="4400">
                <a:solidFill>
                  <a:schemeClr val="tx2"/>
                </a:solidFill>
                <a:latin typeface="Georgia" pitchFamily="18" charset="0"/>
              </a:defRPr>
            </a:lvl5pPr>
            <a:lvl6pPr marL="457200" algn="l" rtl="0" eaLnBrk="1" fontAlgn="base" hangingPunct="1">
              <a:spcBef>
                <a:spcPct val="0"/>
              </a:spcBef>
              <a:spcAft>
                <a:spcPct val="0"/>
              </a:spcAft>
              <a:defRPr sz="4400">
                <a:solidFill>
                  <a:schemeClr val="tx2"/>
                </a:solidFill>
                <a:latin typeface="Georgia" pitchFamily="18" charset="0"/>
              </a:defRPr>
            </a:lvl6pPr>
            <a:lvl7pPr marL="914400" algn="l" rtl="0" eaLnBrk="1" fontAlgn="base" hangingPunct="1">
              <a:spcBef>
                <a:spcPct val="0"/>
              </a:spcBef>
              <a:spcAft>
                <a:spcPct val="0"/>
              </a:spcAft>
              <a:defRPr sz="4400">
                <a:solidFill>
                  <a:schemeClr val="tx2"/>
                </a:solidFill>
                <a:latin typeface="Georgia" pitchFamily="18" charset="0"/>
              </a:defRPr>
            </a:lvl7pPr>
            <a:lvl8pPr marL="1371600" algn="l" rtl="0" eaLnBrk="1" fontAlgn="base" hangingPunct="1">
              <a:spcBef>
                <a:spcPct val="0"/>
              </a:spcBef>
              <a:spcAft>
                <a:spcPct val="0"/>
              </a:spcAft>
              <a:defRPr sz="4400">
                <a:solidFill>
                  <a:schemeClr val="tx2"/>
                </a:solidFill>
                <a:latin typeface="Georgia" pitchFamily="18" charset="0"/>
              </a:defRPr>
            </a:lvl8pPr>
            <a:lvl9pPr marL="1828800" algn="l" rtl="0" eaLnBrk="1" fontAlgn="base" hangingPunct="1">
              <a:spcBef>
                <a:spcPct val="0"/>
              </a:spcBef>
              <a:spcAft>
                <a:spcPct val="0"/>
              </a:spcAft>
              <a:defRPr sz="4400">
                <a:solidFill>
                  <a:schemeClr val="tx2"/>
                </a:solidFill>
                <a:latin typeface="Georg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altLang="lt-LT" sz="36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ŠEIMOS IR MOKYKLOS BENDRADARBIAVIMO NAUDA</a:t>
            </a:r>
          </a:p>
        </p:txBody>
      </p:sp>
      <p:sp>
        <p:nvSpPr>
          <p:cNvPr id="5" name="Content Placeholder 2"/>
          <p:cNvSpPr>
            <a:spLocks noGrp="1"/>
          </p:cNvSpPr>
          <p:nvPr>
            <p:ph sz="quarter" idx="13"/>
          </p:nvPr>
        </p:nvSpPr>
        <p:spPr bwMode="auto">
          <a:xfrm>
            <a:off x="274320" y="1556792"/>
            <a:ext cx="8595360" cy="467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19088" indent="-319088" algn="l" rtl="0" eaLnBrk="0" fontAlgn="base" hangingPunct="0">
              <a:spcBef>
                <a:spcPts val="700"/>
              </a:spcBef>
              <a:spcAft>
                <a:spcPct val="0"/>
              </a:spcAft>
              <a:buClr>
                <a:schemeClr val="tx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tx2"/>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tx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chemeClr val="tx2"/>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chemeClr val="tx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24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Vaikui</a:t>
            </a:r>
          </a:p>
          <a:p>
            <a:pPr marL="639763" marR="0" lvl="1" indent="-273050" algn="l" defTabSz="914400" rtl="0" eaLnBrk="1" fontAlgn="auto" latinLnBrk="0" hangingPunct="1">
              <a:lnSpc>
                <a:spcPct val="100000"/>
              </a:lnSpc>
              <a:spcBef>
                <a:spcPts val="550"/>
              </a:spcBef>
              <a:spcAft>
                <a:spcPts val="0"/>
              </a:spcAft>
              <a:buClr>
                <a:srgbClr val="775F55"/>
              </a:buClr>
              <a:buSzPct val="70000"/>
              <a:buFont typeface="Arial" pitchFamily="34" charset="0"/>
              <a:buChar char="–"/>
              <a:tabLst/>
              <a:defRPr/>
            </a:pPr>
            <a:r>
              <a:rPr kumimoji="0" lang="lt-LT" sz="2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Pagerina vaikų savijautą mokykloje, stiprina mokymosi motyvaciją, aukštesni akademiniai pasiekimai;</a:t>
            </a: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24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Pedagogams</a:t>
            </a:r>
          </a:p>
          <a:p>
            <a:pPr marL="639763" marR="0" lvl="1" indent="-273050" algn="l" defTabSz="914400" rtl="0" eaLnBrk="1" fontAlgn="auto" latinLnBrk="0" hangingPunct="1">
              <a:lnSpc>
                <a:spcPct val="100000"/>
              </a:lnSpc>
              <a:spcBef>
                <a:spcPts val="550"/>
              </a:spcBef>
              <a:spcAft>
                <a:spcPts val="0"/>
              </a:spcAft>
              <a:buClr>
                <a:srgbClr val="775F55"/>
              </a:buClr>
              <a:buSzPct val="70000"/>
              <a:buFont typeface="Arial" pitchFamily="34" charset="0"/>
              <a:buChar char="–"/>
              <a:tabLst/>
              <a:defRPr/>
            </a:pPr>
            <a:r>
              <a:rPr kumimoji="0" lang="lt-LT" sz="2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pažvelgę į šeimos kontekstą, jie gali aiškiau suvokti mokinio poreikius, lanksčiau pritaikyti mokymo technikas, spręsti daugelį mokykloje iškylančių problemų;</a:t>
            </a: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24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Tėvams </a:t>
            </a:r>
          </a:p>
          <a:p>
            <a:pPr marL="639763" marR="0" lvl="1" indent="-273050" algn="l" defTabSz="914400" rtl="0" eaLnBrk="1" fontAlgn="auto" latinLnBrk="0" hangingPunct="1">
              <a:lnSpc>
                <a:spcPct val="100000"/>
              </a:lnSpc>
              <a:spcBef>
                <a:spcPts val="550"/>
              </a:spcBef>
              <a:spcAft>
                <a:spcPts val="0"/>
              </a:spcAft>
              <a:buClr>
                <a:srgbClr val="775F55"/>
              </a:buClr>
              <a:buSzPct val="70000"/>
              <a:buFont typeface="Arial" pitchFamily="34" charset="0"/>
              <a:buChar char="–"/>
              <a:tabLst/>
              <a:defRPr/>
            </a:pPr>
            <a:r>
              <a:rPr kumimoji="0" lang="lt-LT" sz="2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jie gali daugiau sužinoti apie vaiko pasiekimus, elgesį, ugdymo turinį ir, sužinoję aktualijas , galimus trūkumus bei mokytojų pageidavimus, tinkamai padėti savo vaikui. </a:t>
            </a: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endParaRPr kumimoji="0" lang="lt-LT" sz="2900" b="0"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endParaRPr kumimoji="0" lang="lt-LT" sz="2900" b="0" i="0" u="none" strike="noStrike" kern="1200" cap="none" spc="0" normalizeH="0" baseline="0" noProof="0" dirty="0" smtClean="0">
              <a:ln>
                <a:noFill/>
              </a:ln>
              <a:solidFill>
                <a:sysClr val="windowText" lastClr="000000"/>
              </a:solidFill>
              <a:effectLst/>
              <a:uLnTx/>
              <a:uFillTx/>
              <a:latin typeface="Georgia"/>
              <a:ea typeface="+mn-ea"/>
              <a:cs typeface="+mn-cs"/>
            </a:endParaRPr>
          </a:p>
        </p:txBody>
      </p:sp>
    </p:spTree>
    <p:extLst>
      <p:ext uri="{BB962C8B-B14F-4D97-AF65-F5344CB8AC3E}">
        <p14:creationId xmlns:p14="http://schemas.microsoft.com/office/powerpoint/2010/main" val="1598289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bwMode="auto">
          <a:xfrm>
            <a:off x="276225" y="228601"/>
            <a:ext cx="859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eorgia" pitchFamily="18" charset="0"/>
              </a:defRPr>
            </a:lvl2pPr>
            <a:lvl3pPr algn="l" rtl="0" eaLnBrk="0" fontAlgn="base" hangingPunct="0">
              <a:spcBef>
                <a:spcPct val="0"/>
              </a:spcBef>
              <a:spcAft>
                <a:spcPct val="0"/>
              </a:spcAft>
              <a:defRPr sz="4400">
                <a:solidFill>
                  <a:schemeClr val="tx2"/>
                </a:solidFill>
                <a:latin typeface="Georgia" pitchFamily="18" charset="0"/>
              </a:defRPr>
            </a:lvl3pPr>
            <a:lvl4pPr algn="l" rtl="0" eaLnBrk="0" fontAlgn="base" hangingPunct="0">
              <a:spcBef>
                <a:spcPct val="0"/>
              </a:spcBef>
              <a:spcAft>
                <a:spcPct val="0"/>
              </a:spcAft>
              <a:defRPr sz="4400">
                <a:solidFill>
                  <a:schemeClr val="tx2"/>
                </a:solidFill>
                <a:latin typeface="Georgia" pitchFamily="18" charset="0"/>
              </a:defRPr>
            </a:lvl4pPr>
            <a:lvl5pPr algn="l" rtl="0" eaLnBrk="0" fontAlgn="base" hangingPunct="0">
              <a:spcBef>
                <a:spcPct val="0"/>
              </a:spcBef>
              <a:spcAft>
                <a:spcPct val="0"/>
              </a:spcAft>
              <a:defRPr sz="4400">
                <a:solidFill>
                  <a:schemeClr val="tx2"/>
                </a:solidFill>
                <a:latin typeface="Georgia" pitchFamily="18" charset="0"/>
              </a:defRPr>
            </a:lvl5pPr>
            <a:lvl6pPr marL="457200" algn="l" rtl="0" eaLnBrk="1" fontAlgn="base" hangingPunct="1">
              <a:spcBef>
                <a:spcPct val="0"/>
              </a:spcBef>
              <a:spcAft>
                <a:spcPct val="0"/>
              </a:spcAft>
              <a:defRPr sz="4400">
                <a:solidFill>
                  <a:schemeClr val="tx2"/>
                </a:solidFill>
                <a:latin typeface="Georgia" pitchFamily="18" charset="0"/>
              </a:defRPr>
            </a:lvl6pPr>
            <a:lvl7pPr marL="914400" algn="l" rtl="0" eaLnBrk="1" fontAlgn="base" hangingPunct="1">
              <a:spcBef>
                <a:spcPct val="0"/>
              </a:spcBef>
              <a:spcAft>
                <a:spcPct val="0"/>
              </a:spcAft>
              <a:defRPr sz="4400">
                <a:solidFill>
                  <a:schemeClr val="tx2"/>
                </a:solidFill>
                <a:latin typeface="Georgia" pitchFamily="18" charset="0"/>
              </a:defRPr>
            </a:lvl7pPr>
            <a:lvl8pPr marL="1371600" algn="l" rtl="0" eaLnBrk="1" fontAlgn="base" hangingPunct="1">
              <a:spcBef>
                <a:spcPct val="0"/>
              </a:spcBef>
              <a:spcAft>
                <a:spcPct val="0"/>
              </a:spcAft>
              <a:defRPr sz="4400">
                <a:solidFill>
                  <a:schemeClr val="tx2"/>
                </a:solidFill>
                <a:latin typeface="Georgia" pitchFamily="18" charset="0"/>
              </a:defRPr>
            </a:lvl8pPr>
            <a:lvl9pPr marL="1828800" algn="l" rtl="0" eaLnBrk="1" fontAlgn="base" hangingPunct="1">
              <a:spcBef>
                <a:spcPct val="0"/>
              </a:spcBef>
              <a:spcAft>
                <a:spcPct val="0"/>
              </a:spcAft>
              <a:defRPr sz="4400">
                <a:solidFill>
                  <a:schemeClr val="tx2"/>
                </a:solidFill>
                <a:latin typeface="Georg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altLang="lt-LT" sz="36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BENDRADARBIAVIMO TIKSLAS IR UŽDAVINIAI </a:t>
            </a:r>
          </a:p>
        </p:txBody>
      </p:sp>
      <p:sp>
        <p:nvSpPr>
          <p:cNvPr id="4" name="Content Placeholder 2"/>
          <p:cNvSpPr>
            <a:spLocks noGrp="1"/>
          </p:cNvSpPr>
          <p:nvPr/>
        </p:nvSpPr>
        <p:spPr bwMode="auto">
          <a:xfrm>
            <a:off x="251521" y="1340768"/>
            <a:ext cx="8784976"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19088" indent="-319088" algn="l" rtl="0" eaLnBrk="0" fontAlgn="base" hangingPunct="0">
              <a:spcBef>
                <a:spcPts val="700"/>
              </a:spcBef>
              <a:spcAft>
                <a:spcPct val="0"/>
              </a:spcAft>
              <a:buClr>
                <a:schemeClr val="tx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tx2"/>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tx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chemeClr val="tx2"/>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chemeClr val="tx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2900" b="0" i="0" u="none" strike="noStrike" kern="1200" cap="none" spc="0" normalizeH="0" baseline="0" noProof="0" dirty="0" smtClean="0">
                <a:ln>
                  <a:noFill/>
                </a:ln>
                <a:solidFill>
                  <a:sysClr val="windowText" lastClr="000000"/>
                </a:solidFill>
                <a:effectLst/>
                <a:uLnTx/>
                <a:uFillTx/>
                <a:latin typeface="Georgia"/>
                <a:ea typeface="+mn-ea"/>
                <a:cs typeface="+mn-cs"/>
              </a:rPr>
              <a:t>Gerinti mokymosi rezultatus.</a:t>
            </a: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2900" b="1" i="0" u="none" strike="noStrike" kern="1200" cap="none" spc="0" normalizeH="0" baseline="0" noProof="0" dirty="0" smtClean="0">
                <a:ln>
                  <a:noFill/>
                </a:ln>
                <a:solidFill>
                  <a:sysClr val="windowText" lastClr="000000"/>
                </a:solidFill>
                <a:effectLst/>
                <a:uLnTx/>
                <a:uFillTx/>
                <a:latin typeface="Georgia"/>
                <a:ea typeface="+mn-ea"/>
                <a:cs typeface="+mn-cs"/>
              </a:rPr>
              <a:t>Teikti pedagoginę pagalbą</a:t>
            </a:r>
            <a:r>
              <a:rPr kumimoji="0" lang="lt-LT" sz="2900" b="0" i="0" u="none" strike="noStrike" kern="1200" cap="none" spc="0" normalizeH="0" baseline="0" noProof="0" dirty="0" smtClean="0">
                <a:ln>
                  <a:noFill/>
                </a:ln>
                <a:solidFill>
                  <a:sysClr val="windowText" lastClr="000000"/>
                </a:solidFill>
                <a:effectLst/>
                <a:uLnTx/>
                <a:uFillTx/>
                <a:latin typeface="Georgia"/>
                <a:ea typeface="+mn-ea"/>
                <a:cs typeface="+mn-cs"/>
              </a:rPr>
              <a:t>  tėvams, ugdant savo vaikus.</a:t>
            </a: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2900" b="1" i="0" u="none" strike="noStrike" kern="1200" cap="none" spc="0" normalizeH="0" baseline="0" noProof="0" dirty="0" smtClean="0">
                <a:ln>
                  <a:noFill/>
                </a:ln>
                <a:solidFill>
                  <a:sysClr val="windowText" lastClr="000000"/>
                </a:solidFill>
                <a:effectLst/>
                <a:uLnTx/>
                <a:uFillTx/>
                <a:latin typeface="Georgia"/>
                <a:ea typeface="+mn-ea"/>
                <a:cs typeface="+mn-cs"/>
              </a:rPr>
              <a:t>Stiprinti šeimos integralumą </a:t>
            </a:r>
            <a:r>
              <a:rPr kumimoji="0" lang="lt-LT" sz="2900" b="0" i="0" u="none" strike="noStrike" kern="1200" cap="none" spc="0" normalizeH="0" baseline="0" noProof="0" dirty="0" smtClean="0">
                <a:ln>
                  <a:noFill/>
                </a:ln>
                <a:solidFill>
                  <a:sysClr val="windowText" lastClr="000000"/>
                </a:solidFill>
                <a:effectLst/>
                <a:uLnTx/>
                <a:uFillTx/>
                <a:latin typeface="Georgia"/>
                <a:ea typeface="+mn-ea"/>
                <a:cs typeface="+mn-cs"/>
              </a:rPr>
              <a:t>ir ypač padėti tiems tėvams, kurie dėl vienokių ar kitokių priežasčių prarado reikiamą emocinį ryšį su savo vaikais. </a:t>
            </a: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2900" b="1" i="0" u="none" strike="noStrike" kern="1200" cap="none" spc="0" normalizeH="0" baseline="0" noProof="0" dirty="0" smtClean="0">
                <a:ln>
                  <a:noFill/>
                </a:ln>
                <a:solidFill>
                  <a:sysClr val="windowText" lastClr="000000"/>
                </a:solidFill>
                <a:effectLst/>
                <a:uLnTx/>
                <a:uFillTx/>
                <a:latin typeface="Georgia"/>
                <a:ea typeface="+mn-ea"/>
                <a:cs typeface="+mn-cs"/>
              </a:rPr>
              <a:t>Gauti tėvų paramą </a:t>
            </a:r>
            <a:r>
              <a:rPr kumimoji="0" lang="lt-LT" sz="2900" b="0" i="0" u="none" strike="noStrike" kern="1200" cap="none" spc="0" normalizeH="0" baseline="0" noProof="0" dirty="0" smtClean="0">
                <a:ln>
                  <a:noFill/>
                </a:ln>
                <a:solidFill>
                  <a:sysClr val="windowText" lastClr="000000"/>
                </a:solidFill>
                <a:effectLst/>
                <a:uLnTx/>
                <a:uFillTx/>
                <a:latin typeface="Georgia"/>
                <a:ea typeface="+mn-ea"/>
                <a:cs typeface="+mn-cs"/>
              </a:rPr>
              <a:t>ir pritarimą įgyvendinant daugelį mokyklos bendruomenei svarbių veiklų.</a:t>
            </a: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endParaRPr kumimoji="0" lang="lt-LT" sz="2900" b="0"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endParaRPr kumimoji="0" lang="lt-LT" sz="2900" b="0" i="0" u="none" strike="noStrike" kern="1200" cap="none" spc="0" normalizeH="0" baseline="0" noProof="0" dirty="0" smtClean="0">
              <a:ln>
                <a:noFill/>
              </a:ln>
              <a:solidFill>
                <a:sysClr val="windowText" lastClr="000000"/>
              </a:solidFill>
              <a:effectLst/>
              <a:uLnTx/>
              <a:uFillTx/>
              <a:latin typeface="Georgia"/>
              <a:ea typeface="+mn-ea"/>
              <a:cs typeface="+mn-cs"/>
            </a:endParaRPr>
          </a:p>
        </p:txBody>
      </p:sp>
    </p:spTree>
    <p:extLst>
      <p:ext uri="{BB962C8B-B14F-4D97-AF65-F5344CB8AC3E}">
        <p14:creationId xmlns:p14="http://schemas.microsoft.com/office/powerpoint/2010/main" val="3533828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276225" y="116632"/>
            <a:ext cx="8591550" cy="117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eorgia" pitchFamily="18" charset="0"/>
              </a:defRPr>
            </a:lvl2pPr>
            <a:lvl3pPr algn="l" rtl="0" eaLnBrk="0" fontAlgn="base" hangingPunct="0">
              <a:spcBef>
                <a:spcPct val="0"/>
              </a:spcBef>
              <a:spcAft>
                <a:spcPct val="0"/>
              </a:spcAft>
              <a:defRPr sz="4400">
                <a:solidFill>
                  <a:schemeClr val="tx2"/>
                </a:solidFill>
                <a:latin typeface="Georgia" pitchFamily="18" charset="0"/>
              </a:defRPr>
            </a:lvl3pPr>
            <a:lvl4pPr algn="l" rtl="0" eaLnBrk="0" fontAlgn="base" hangingPunct="0">
              <a:spcBef>
                <a:spcPct val="0"/>
              </a:spcBef>
              <a:spcAft>
                <a:spcPct val="0"/>
              </a:spcAft>
              <a:defRPr sz="4400">
                <a:solidFill>
                  <a:schemeClr val="tx2"/>
                </a:solidFill>
                <a:latin typeface="Georgia" pitchFamily="18" charset="0"/>
              </a:defRPr>
            </a:lvl4pPr>
            <a:lvl5pPr algn="l" rtl="0" eaLnBrk="0" fontAlgn="base" hangingPunct="0">
              <a:spcBef>
                <a:spcPct val="0"/>
              </a:spcBef>
              <a:spcAft>
                <a:spcPct val="0"/>
              </a:spcAft>
              <a:defRPr sz="4400">
                <a:solidFill>
                  <a:schemeClr val="tx2"/>
                </a:solidFill>
                <a:latin typeface="Georgia" pitchFamily="18" charset="0"/>
              </a:defRPr>
            </a:lvl5pPr>
            <a:lvl6pPr marL="457200" algn="l" rtl="0" eaLnBrk="1" fontAlgn="base" hangingPunct="1">
              <a:spcBef>
                <a:spcPct val="0"/>
              </a:spcBef>
              <a:spcAft>
                <a:spcPct val="0"/>
              </a:spcAft>
              <a:defRPr sz="4400">
                <a:solidFill>
                  <a:schemeClr val="tx2"/>
                </a:solidFill>
                <a:latin typeface="Georgia" pitchFamily="18" charset="0"/>
              </a:defRPr>
            </a:lvl6pPr>
            <a:lvl7pPr marL="914400" algn="l" rtl="0" eaLnBrk="1" fontAlgn="base" hangingPunct="1">
              <a:spcBef>
                <a:spcPct val="0"/>
              </a:spcBef>
              <a:spcAft>
                <a:spcPct val="0"/>
              </a:spcAft>
              <a:defRPr sz="4400">
                <a:solidFill>
                  <a:schemeClr val="tx2"/>
                </a:solidFill>
                <a:latin typeface="Georgia" pitchFamily="18" charset="0"/>
              </a:defRPr>
            </a:lvl7pPr>
            <a:lvl8pPr marL="1371600" algn="l" rtl="0" eaLnBrk="1" fontAlgn="base" hangingPunct="1">
              <a:spcBef>
                <a:spcPct val="0"/>
              </a:spcBef>
              <a:spcAft>
                <a:spcPct val="0"/>
              </a:spcAft>
              <a:defRPr sz="4400">
                <a:solidFill>
                  <a:schemeClr val="tx2"/>
                </a:solidFill>
                <a:latin typeface="Georgia" pitchFamily="18" charset="0"/>
              </a:defRPr>
            </a:lvl8pPr>
            <a:lvl9pPr marL="1828800" algn="l" rtl="0" eaLnBrk="1" fontAlgn="base" hangingPunct="1">
              <a:spcBef>
                <a:spcPct val="0"/>
              </a:spcBef>
              <a:spcAft>
                <a:spcPct val="0"/>
              </a:spcAft>
              <a:defRPr sz="4400">
                <a:solidFill>
                  <a:schemeClr val="tx2"/>
                </a:solidFill>
                <a:latin typeface="Georg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altLang="lt-LT" sz="40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Mokyklos  ir  tėvų bendradarbiavimo sunkumai</a:t>
            </a:r>
            <a:endParaRPr kumimoji="0" lang="lt-LT" altLang="lt-LT" sz="40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 name="Content Placeholder 2"/>
          <p:cNvSpPr>
            <a:spLocks noGrp="1"/>
          </p:cNvSpPr>
          <p:nvPr>
            <p:ph sz="quarter" idx="13"/>
          </p:nvPr>
        </p:nvSpPr>
        <p:spPr bwMode="auto">
          <a:xfrm>
            <a:off x="274320" y="1298448"/>
            <a:ext cx="8762176" cy="529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55000" lnSpcReduction="20000"/>
          </a:bodyPr>
          <a:lstStyle>
            <a:lvl1pPr marL="319088" indent="-319088" algn="l" rtl="0" eaLnBrk="0" fontAlgn="base" hangingPunct="0">
              <a:spcBef>
                <a:spcPts val="700"/>
              </a:spcBef>
              <a:spcAft>
                <a:spcPct val="0"/>
              </a:spcAft>
              <a:buClr>
                <a:schemeClr val="tx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tx2"/>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tx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chemeClr val="tx2"/>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chemeClr val="tx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endParaRPr kumimoji="0" lang="lt-LT" sz="2900" b="1"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0" marR="0" lvl="0" indent="0" algn="l" defTabSz="914400" rtl="0" eaLnBrk="1" fontAlgn="auto" latinLnBrk="0" hangingPunct="1">
              <a:lnSpc>
                <a:spcPct val="100000"/>
              </a:lnSpc>
              <a:spcBef>
                <a:spcPts val="700"/>
              </a:spcBef>
              <a:spcAft>
                <a:spcPts val="0"/>
              </a:spcAft>
              <a:buClr>
                <a:srgbClr val="775F55"/>
              </a:buClr>
              <a:buSzPct val="60000"/>
              <a:buNone/>
              <a:tabLst/>
              <a:defRPr/>
            </a:pPr>
            <a:r>
              <a:rPr kumimoji="0" lang="lt-LT" sz="45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Pedagogų ir tėvų nuostatos.</a:t>
            </a: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Mokyklos personalas nesijaučia patogiai tėvams kalbėdamas apie problemas. (Nemalonu kalbėti apie problemas, kurių neįstengi išspręsti). </a:t>
            </a: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Personalas mano, kad šeimos nesilaikys konfidencialumo. </a:t>
            </a: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Personalas galvoja, kad šeimos yra per daug užsiėmusios, todėl negali arba nenori aktyviau dalyvauti. </a:t>
            </a: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Mokyklos personalas nėra pasiruošęs priimti šeimas kaip lygiaverčius partnerius. </a:t>
            </a: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Šeimos nepasitiki personalu. </a:t>
            </a:r>
          </a:p>
          <a:p>
            <a:pPr marL="319088" marR="0" lvl="0" indent="-319088" algn="l" defTabSz="914400" rtl="0" eaLnBrk="1" fontAlgn="auto" latinLnBrk="0" hangingPunct="1">
              <a:lnSpc>
                <a:spcPct val="100000"/>
              </a:lnSpc>
              <a:spcBef>
                <a:spcPts val="700"/>
              </a:spcBef>
              <a:spcAft>
                <a:spcPts val="0"/>
              </a:spcAft>
              <a:buClr>
                <a:srgbClr val="775F55"/>
              </a:buClr>
              <a:buSzPct val="60000"/>
              <a:buFont typeface="Arial" pitchFamily="34" charset="0"/>
              <a:buChar char="•"/>
              <a:tabLst/>
              <a:defRPr/>
            </a:pPr>
            <a:r>
              <a:rPr kumimoji="0" lang="lt-LT"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Šeimos galvoja, kad jos ir neturi padėti (prisidėti, bendradarbiauti), nes tai mokytojų darbas , už kurį jiems mokamas atlyginimas. </a:t>
            </a:r>
          </a:p>
          <a:p>
            <a:pPr marL="0" marR="0" lvl="0" indent="0" algn="l" defTabSz="914400" rtl="0" eaLnBrk="1" fontAlgn="auto" latinLnBrk="0" hangingPunct="1">
              <a:lnSpc>
                <a:spcPct val="100000"/>
              </a:lnSpc>
              <a:spcBef>
                <a:spcPts val="700"/>
              </a:spcBef>
              <a:spcAft>
                <a:spcPts val="0"/>
              </a:spcAft>
              <a:buClr>
                <a:srgbClr val="775F55"/>
              </a:buClr>
              <a:buSzPct val="60000"/>
              <a:buFont typeface="Arial" pitchFamily="34" charset="0"/>
              <a:buNone/>
              <a:tabLst/>
              <a:defRPr/>
            </a:pPr>
            <a:r>
              <a:rPr kumimoji="0" lang="lt-LT" sz="29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lt-LT" sz="2300" b="0" i="0" u="none" strike="noStrike" kern="1200" cap="none" spc="0" normalizeH="0" baseline="0" noProof="0" dirty="0" smtClean="0">
                <a:ln>
                  <a:noFill/>
                </a:ln>
                <a:solidFill>
                  <a:sysClr val="windowText" lastClr="000000"/>
                </a:solidFill>
                <a:effectLst/>
                <a:uLnTx/>
                <a:uFillTx/>
                <a:latin typeface="Georgia"/>
                <a:ea typeface="+mn-ea"/>
                <a:cs typeface="+mn-cs"/>
              </a:rPr>
              <a:t>(</a:t>
            </a:r>
            <a:r>
              <a:rPr kumimoji="0" lang="lt-LT" sz="2300" b="0" i="0" u="none" strike="noStrike" kern="1200" cap="none" spc="0" normalizeH="0" baseline="0" noProof="0" dirty="0" err="1" smtClean="0">
                <a:ln>
                  <a:noFill/>
                </a:ln>
                <a:solidFill>
                  <a:sysClr val="windowText" lastClr="000000"/>
                </a:solidFill>
                <a:effectLst/>
                <a:uLnTx/>
                <a:uFillTx/>
                <a:latin typeface="Georgia"/>
                <a:ea typeface="+mn-ea"/>
                <a:cs typeface="+mn-cs"/>
              </a:rPr>
              <a:t>Family</a:t>
            </a:r>
            <a:r>
              <a:rPr kumimoji="0" lang="lt-LT" sz="23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lt-LT" sz="2300" b="0" i="0" u="none" strike="noStrike" kern="1200" cap="none" spc="0" normalizeH="0" baseline="0" noProof="0" dirty="0" err="1" smtClean="0">
                <a:ln>
                  <a:noFill/>
                </a:ln>
                <a:solidFill>
                  <a:sysClr val="windowText" lastClr="000000"/>
                </a:solidFill>
                <a:effectLst/>
                <a:uLnTx/>
                <a:uFillTx/>
                <a:latin typeface="Georgia"/>
                <a:ea typeface="+mn-ea"/>
                <a:cs typeface="+mn-cs"/>
              </a:rPr>
              <a:t>support</a:t>
            </a:r>
            <a:r>
              <a:rPr kumimoji="0" lang="lt-LT" sz="23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lt-LT" sz="2300" b="0" i="0" u="none" strike="noStrike" kern="1200" cap="none" spc="0" normalizeH="0" baseline="0" noProof="0" dirty="0" err="1" smtClean="0">
                <a:ln>
                  <a:noFill/>
                </a:ln>
                <a:solidFill>
                  <a:sysClr val="windowText" lastClr="000000"/>
                </a:solidFill>
                <a:effectLst/>
                <a:uLnTx/>
                <a:uFillTx/>
                <a:latin typeface="Georgia"/>
                <a:ea typeface="+mn-ea"/>
                <a:cs typeface="+mn-cs"/>
              </a:rPr>
              <a:t>America</a:t>
            </a:r>
            <a:r>
              <a:rPr kumimoji="0" lang="lt-LT" sz="2300" b="0" i="0" u="none" strike="noStrike" kern="1200" cap="none" spc="0" normalizeH="0" baseline="0" noProof="0" dirty="0" smtClean="0">
                <a:ln>
                  <a:noFill/>
                </a:ln>
                <a:solidFill>
                  <a:sysClr val="windowText" lastClr="000000"/>
                </a:solidFill>
                <a:effectLst/>
                <a:uLnTx/>
                <a:uFillTx/>
                <a:latin typeface="Georgia"/>
                <a:ea typeface="+mn-ea"/>
                <a:cs typeface="+mn-cs"/>
              </a:rPr>
              <a:t>)</a:t>
            </a:r>
          </a:p>
        </p:txBody>
      </p:sp>
    </p:spTree>
    <p:extLst>
      <p:ext uri="{BB962C8B-B14F-4D97-AF65-F5344CB8AC3E}">
        <p14:creationId xmlns:p14="http://schemas.microsoft.com/office/powerpoint/2010/main" val="8435883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257</TotalTime>
  <Words>530</Words>
  <Application>Microsoft Office PowerPoint</Application>
  <PresentationFormat>Demonstracija ekrane (4:3)</PresentationFormat>
  <Paragraphs>97</Paragraphs>
  <Slides>18</Slides>
  <Notes>0</Notes>
  <HiddenSlides>0</HiddenSlides>
  <MMClips>0</MMClips>
  <ScaleCrop>false</ScaleCrop>
  <HeadingPairs>
    <vt:vector size="4" baseType="variant">
      <vt:variant>
        <vt:lpstr>Tema</vt:lpstr>
      </vt:variant>
      <vt:variant>
        <vt:i4>1</vt:i4>
      </vt:variant>
      <vt:variant>
        <vt:lpstr>Skaidrių pavadinimai</vt:lpstr>
      </vt:variant>
      <vt:variant>
        <vt:i4>18</vt:i4>
      </vt:variant>
    </vt:vector>
  </HeadingPairs>
  <TitlesOfParts>
    <vt:vector size="19" baseType="lpstr">
      <vt:lpstr>Soho</vt:lpstr>
      <vt:lpstr>      Kaip įtraukti tėvus į ugdymo  procesą</vt:lpstr>
      <vt:lpstr>PowerPoint pristatymas</vt:lpstr>
      <vt:lpstr>Tėvų dalyvavimas ugdymo procese– raktas į didesnius mokinių pasiekimus.  </vt:lpstr>
      <vt:lpstr>MOKYKLOS IR TĖVŲ BENDRADARBIAVIMO SVARBA </vt:lpstr>
      <vt:lpstr>PowerPoint pristatymas</vt:lpstr>
      <vt:lpstr>ŠEIMOS IR MOKYKLOS BENDRADARBIAVIMO NAUDA</vt:lpstr>
      <vt:lpstr>ŠEIMOS IR MOKYKLOS BENDRADARBIAVIMO NAUDA</vt:lpstr>
      <vt:lpstr>BENDRADARBIAVIMO TIKSLAS IR UŽDAVINIAI </vt:lpstr>
      <vt:lpstr>Mokyklos  ir  tėvų bendradarbiavimo sunkumai</vt:lpstr>
      <vt:lpstr>Mokyklos ir šeimos veiksmingos partnerystės modelis</vt:lpstr>
      <vt:lpstr>Mokyklos ir šeimos veiksmingos partnerystės modelis</vt:lpstr>
      <vt:lpstr>Mokyklos ir šeimos veiksmingos partnerystės modelis</vt:lpstr>
      <vt:lpstr>Mokyklos ir šeimos veiksmingos partnerystės modelis</vt:lpstr>
      <vt:lpstr>Mokyklos ir šeimos veiksmingos partnerystės modelis</vt:lpstr>
      <vt:lpstr>Mokyklos ir šeimos veiksmingos partnerystės modelis</vt:lpstr>
      <vt:lpstr>Keletas patarimų, kaip stiprinti mokyklos ir šeimos bendradarbiavimą</vt:lpstr>
      <vt:lpstr>Keletas patarimų, kaip stiprinti mokyklos ir šeimos bendradarbiavimą</vt:lpstr>
      <vt:lpstr> DĖKOJU UŽ DĖMESĮ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Jurgita</dc:creator>
  <cp:lastModifiedBy>Jurgita</cp:lastModifiedBy>
  <cp:revision>43</cp:revision>
  <dcterms:created xsi:type="dcterms:W3CDTF">2014-08-27T16:22:12Z</dcterms:created>
  <dcterms:modified xsi:type="dcterms:W3CDTF">2014-08-28T05:12:04Z</dcterms:modified>
</cp:coreProperties>
</file>